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6" r:id="rId3"/>
    <p:sldId id="260" r:id="rId4"/>
    <p:sldId id="263" r:id="rId5"/>
    <p:sldId id="261" r:id="rId6"/>
    <p:sldId id="262" r:id="rId7"/>
    <p:sldId id="277" r:id="rId8"/>
    <p:sldId id="278" r:id="rId9"/>
    <p:sldId id="279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L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03T13:43:39.346" idx="2">
    <p:pos x="19" y="-149"/>
    <p:text>y se integra a partir de distintos sujetos evaluadores. lo que ustedes mencionan son los objetos de la evaluación, recuerda que aquí hablamos de los sujetos de la evaluación y en la heteroevaluación también se puede referir a las distintas personas o instancias que lo hacen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03T13:42:09.690" idx="1">
    <p:pos x="10" y="10"/>
    <p:text>también se evalúan los resultados respecto a los objetivos y los procesos, respecto a las estrategias. 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59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73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7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14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0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04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91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8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0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34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8069-77FA-A840-AF36-DA156D7AC0A2}" type="datetimeFigureOut">
              <a:rPr lang="es-ES" smtClean="0"/>
              <a:t>11/10/2013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8F91-6FF5-CA40-B5FE-80E2600440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26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85800" y="0"/>
            <a:ext cx="309033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537"/>
            <a:ext cx="3810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143000" y="2551837"/>
            <a:ext cx="7768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Maestría en Educación con Enfoque a las Nuevas Tecnologías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9672" y="3105835"/>
            <a:ext cx="6840760" cy="108012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2800" b="1" dirty="0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Materia: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2800" b="1" dirty="0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Evaluación Educativa.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MX" sz="2800" b="1" dirty="0"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MX" sz="2800" b="1" dirty="0" smtClean="0"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MX" sz="2800" b="1" dirty="0"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2800" b="1" dirty="0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 </a:t>
            </a:r>
            <a:endParaRPr lang="es-MX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19672" y="454127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MAESTRA: Soledad Hernández Sánchez</a:t>
            </a:r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70407" y="5475983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ALUMNAS: </a:t>
            </a:r>
            <a:r>
              <a:rPr lang="es-ES" dirty="0" smtClean="0"/>
              <a:t>Beatriz </a:t>
            </a:r>
            <a:r>
              <a:rPr lang="es-ES" dirty="0" err="1" smtClean="0"/>
              <a:t>Gisel</a:t>
            </a:r>
            <a:r>
              <a:rPr lang="es-ES" dirty="0" smtClean="0"/>
              <a:t> Carmona Jaime</a:t>
            </a:r>
          </a:p>
          <a:p>
            <a:pPr algn="r"/>
            <a:r>
              <a:rPr lang="es-ES" sz="2000" dirty="0" smtClean="0"/>
              <a:t>                  Liliana Vázquez Ríos</a:t>
            </a:r>
          </a:p>
        </p:txBody>
      </p:sp>
    </p:spTree>
    <p:extLst>
      <p:ext uri="{BB962C8B-B14F-4D97-AF65-F5344CB8AC3E}">
        <p14:creationId xmlns:p14="http://schemas.microsoft.com/office/powerpoint/2010/main" val="33759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490330"/>
            <a:ext cx="8600661" cy="605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1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7846" y="2289349"/>
            <a:ext cx="3762104" cy="800401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Técnicas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Observación, entrevista, encuesta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6" y="2909452"/>
            <a:ext cx="2070100" cy="1511300"/>
          </a:xfrm>
          <a:prstGeom prst="rect">
            <a:avLst/>
          </a:prstGeom>
        </p:spPr>
      </p:pic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19" y="4937786"/>
            <a:ext cx="2498913" cy="1708816"/>
          </a:xfrm>
          <a:prstGeom prst="rect">
            <a:avLst/>
          </a:prstGeom>
        </p:spPr>
      </p:pic>
      <p:pic>
        <p:nvPicPr>
          <p:cNvPr id="9" name="Imagen 8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18" y="5130175"/>
            <a:ext cx="2283948" cy="1324037"/>
          </a:xfrm>
          <a:prstGeom prst="rect">
            <a:avLst/>
          </a:prstGeom>
        </p:spPr>
      </p:pic>
      <p:pic>
        <p:nvPicPr>
          <p:cNvPr id="8" name="Imagen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4" y="3507490"/>
            <a:ext cx="2604536" cy="1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unes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" y="2050776"/>
            <a:ext cx="2844100" cy="2489200"/>
          </a:xfrm>
          <a:prstGeom prst="rect">
            <a:avLst/>
          </a:prstGeom>
        </p:spPr>
      </p:pic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638">
            <a:off x="5820005" y="2718476"/>
            <a:ext cx="3215474" cy="3642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0602" y="2197661"/>
            <a:ext cx="3762104" cy="800401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Instrumentos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Registros normalizados, escala de valoración y cuestionario</a:t>
            </a:r>
          </a:p>
        </p:txBody>
      </p:sp>
      <p:pic>
        <p:nvPicPr>
          <p:cNvPr id="7" name="Imagen 6" descr="th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6" y="3843852"/>
            <a:ext cx="2600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23668"/>
              </p:ext>
            </p:extLst>
          </p:nvPr>
        </p:nvGraphicFramePr>
        <p:xfrm>
          <a:off x="889000" y="2466567"/>
          <a:ext cx="7875276" cy="417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7638"/>
                <a:gridCol w="3937638"/>
              </a:tblGrid>
              <a:tr h="328761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Ventajas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Desventajas</a:t>
                      </a:r>
                      <a:endParaRPr lang="es-ES" sz="2400" b="1" dirty="0"/>
                    </a:p>
                  </a:txBody>
                  <a:tcPr/>
                </a:tc>
              </a:tr>
              <a:tr h="371505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Mejora</a:t>
                      </a:r>
                      <a:r>
                        <a:rPr lang="es-ES_tradnl" baseline="0" dirty="0" smtClean="0"/>
                        <a:t> la práctica docente.</a:t>
                      </a:r>
                    </a:p>
                    <a:p>
                      <a:endParaRPr lang="es-ES_tradnl" dirty="0" smtClean="0"/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personas se sienten más cómodas hablando con personas a las que conocen. </a:t>
                      </a:r>
                    </a:p>
                    <a:p>
                      <a:endParaRPr lang="es-ES_tradnl" dirty="0" smtClean="0"/>
                    </a:p>
                    <a:p>
                      <a:r>
                        <a:rPr lang="es-ES_tradnl" dirty="0" smtClean="0"/>
                        <a:t>Permite conocer logros y dificultades.</a:t>
                      </a: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_tradn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Tiene un costo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menor.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Conclusiones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excesivamente positivas. </a:t>
                      </a:r>
                    </a:p>
                    <a:p>
                      <a:endParaRPr lang="es-ES_tradnl" dirty="0" smtClean="0"/>
                    </a:p>
                    <a:p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equipo de evaluación puede no estar formado específicamente en las técnicas de evaluación. </a:t>
                      </a:r>
                      <a:endParaRPr lang="es-ES_tradnl" dirty="0" smtClean="0"/>
                    </a:p>
                    <a:p>
                      <a:endParaRPr lang="es-E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evaluación absorberá una gran cantidad de tiempo </a:t>
                      </a:r>
                      <a:endParaRPr lang="es-ES_tradnl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889001" y="2862469"/>
            <a:ext cx="7526129" cy="1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4518991" y="2305878"/>
            <a:ext cx="39757" cy="3591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s-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35" y="3841927"/>
            <a:ext cx="2032000" cy="21717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804500" y="2061771"/>
            <a:ext cx="3810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Son todas las personas o entidades  ajenas al proyecto  o institución </a:t>
            </a:r>
            <a:endParaRPr lang="es-ES" sz="32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Imagen 2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" y="2705277"/>
            <a:ext cx="3568700" cy="2273300"/>
          </a:xfrm>
          <a:prstGeom prst="rect">
            <a:avLst/>
          </a:prstGeom>
        </p:spPr>
      </p:pic>
      <p:pic>
        <p:nvPicPr>
          <p:cNvPr id="7" name="Imagen 6" descr="images-1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75" y="4811349"/>
            <a:ext cx="3215472" cy="19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92"/>
            <a:ext cx="3339891" cy="1246909"/>
          </a:xfrm>
          <a:prstGeom prst="rect">
            <a:avLst/>
          </a:prstGeom>
        </p:spPr>
      </p:pic>
      <p:pic>
        <p:nvPicPr>
          <p:cNvPr id="13" name="Imagen 12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81" y="3357690"/>
            <a:ext cx="1848898" cy="1707801"/>
          </a:xfrm>
          <a:prstGeom prst="rect">
            <a:avLst/>
          </a:prstGeom>
        </p:spPr>
      </p:pic>
      <p:pic>
        <p:nvPicPr>
          <p:cNvPr id="8" name="Imagen 7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24" y="2957800"/>
            <a:ext cx="2613576" cy="15034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517738" y="2061919"/>
            <a:ext cx="3810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necesidad de evaluación externa puede provenir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12874" y="3086401"/>
            <a:ext cx="411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Del propio centro educativo.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18343" y="3906227"/>
            <a:ext cx="34887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Administración General.</a:t>
            </a:r>
          </a:p>
          <a:p>
            <a:r>
              <a:rPr lang="es-ES" sz="2800" dirty="0" smtClean="0"/>
              <a:t>Institución de Poder.</a:t>
            </a:r>
          </a:p>
          <a:p>
            <a:r>
              <a:rPr lang="es-ES" sz="2800" dirty="0" smtClean="0"/>
              <a:t>Departamentos de Inspección</a:t>
            </a:r>
          </a:p>
          <a:p>
            <a:endParaRPr lang="es-ES" dirty="0"/>
          </a:p>
        </p:txBody>
      </p:sp>
      <p:pic>
        <p:nvPicPr>
          <p:cNvPr id="10" name="Imagen 9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0" y="5106556"/>
            <a:ext cx="3838470" cy="16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9C1S1I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18" y="3811370"/>
            <a:ext cx="4095669" cy="30702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57586" y="1944064"/>
            <a:ext cx="4390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¿Para qué la evaluación externa?</a:t>
            </a:r>
          </a:p>
          <a:p>
            <a:r>
              <a:rPr lang="es-ES" sz="3200" dirty="0" smtClean="0"/>
              <a:t>Se realiza con el objetivo de conseguir una mejora permanente</a:t>
            </a:r>
            <a:endParaRPr lang="es-ES" sz="3200" dirty="0"/>
          </a:p>
        </p:txBody>
      </p:sp>
      <p:pic>
        <p:nvPicPr>
          <p:cNvPr id="3" name="Imagen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8" y="4455532"/>
            <a:ext cx="3835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612571" y="2314801"/>
            <a:ext cx="38746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¿Qué se evalúa?</a:t>
            </a:r>
          </a:p>
          <a:p>
            <a:pPr algn="ctr"/>
            <a:r>
              <a:rPr lang="es-ES" sz="3200" dirty="0" smtClean="0"/>
              <a:t>La optimización de los recursos</a:t>
            </a:r>
          </a:p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173647" y="3238131"/>
            <a:ext cx="287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Humanos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157630" y="3359677"/>
            <a:ext cx="131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Materiales</a:t>
            </a:r>
            <a:endParaRPr lang="es-ES" sz="2400" b="1" dirty="0"/>
          </a:p>
        </p:txBody>
      </p:sp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41" y="3729008"/>
            <a:ext cx="3228744" cy="2250895"/>
          </a:xfrm>
          <a:prstGeom prst="rect">
            <a:avLst/>
          </a:prstGeom>
        </p:spPr>
      </p:pic>
      <p:pic>
        <p:nvPicPr>
          <p:cNvPr id="7" name="Imagen 6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5" y="3708277"/>
            <a:ext cx="3606800" cy="193714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00521" y="5580829"/>
            <a:ext cx="730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Se evalúan los resultados respecto a los objetivos,  procesos y a las estrategias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34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324811" y="2330876"/>
            <a:ext cx="4083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 de los aprendizajes y el currículum.</a:t>
            </a:r>
          </a:p>
          <a:p>
            <a:r>
              <a:rPr lang="es-ES" dirty="0" smtClean="0"/>
              <a:t>Evaluación de los programas  educativos.</a:t>
            </a:r>
          </a:p>
          <a:p>
            <a:r>
              <a:rPr lang="es-ES" dirty="0" smtClean="0"/>
              <a:t>Evaluación de los docentes</a:t>
            </a:r>
          </a:p>
          <a:p>
            <a:r>
              <a:rPr lang="es-ES" dirty="0" smtClean="0"/>
              <a:t>Evaluación del sistema educativo.</a:t>
            </a:r>
          </a:p>
          <a:p>
            <a:r>
              <a:rPr lang="es-ES" dirty="0" smtClean="0"/>
              <a:t>Evaluación internacional del rendimiento educativo.</a:t>
            </a:r>
            <a:endParaRPr lang="es-ES" dirty="0"/>
          </a:p>
        </p:txBody>
      </p:sp>
      <p:pic>
        <p:nvPicPr>
          <p:cNvPr id="7" name="Imagen 6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85" y="2330876"/>
            <a:ext cx="2609516" cy="1330650"/>
          </a:xfrm>
          <a:prstGeom prst="rect">
            <a:avLst/>
          </a:prstGeom>
        </p:spPr>
      </p:pic>
      <p:pic>
        <p:nvPicPr>
          <p:cNvPr id="8" name="Imagen 7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4" y="4492778"/>
            <a:ext cx="2954215" cy="2133600"/>
          </a:xfrm>
          <a:prstGeom prst="rect">
            <a:avLst/>
          </a:prstGeom>
        </p:spPr>
      </p:pic>
      <p:pic>
        <p:nvPicPr>
          <p:cNvPr id="9" name="Imagen 8" descr="Unknown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01" y="4492778"/>
            <a:ext cx="1822854" cy="1651050"/>
          </a:xfrm>
          <a:prstGeom prst="rect">
            <a:avLst/>
          </a:prstGeom>
        </p:spPr>
      </p:pic>
      <p:pic>
        <p:nvPicPr>
          <p:cNvPr id="10" name="Imagen 9" descr="Unknown-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827"/>
            <a:ext cx="2186520" cy="2463800"/>
          </a:xfrm>
          <a:prstGeom prst="rect">
            <a:avLst/>
          </a:prstGeom>
        </p:spPr>
      </p:pic>
      <p:pic>
        <p:nvPicPr>
          <p:cNvPr id="11" name="Imagen 10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20" y="4362201"/>
            <a:ext cx="1967677" cy="2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11" y="4059982"/>
            <a:ext cx="2603500" cy="25396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324811" y="2379101"/>
            <a:ext cx="4083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¿Quién  la realiza?</a:t>
            </a:r>
          </a:p>
          <a:p>
            <a:r>
              <a:rPr lang="es-ES" sz="2800" dirty="0" smtClean="0"/>
              <a:t>Expertos en evaluación, personas capacitadas y depende del tipo de institución patrocinadora encargada de llevar el proyecto de evaluación</a:t>
            </a:r>
            <a:endParaRPr lang="es-ES" sz="2800" dirty="0"/>
          </a:p>
        </p:txBody>
      </p:sp>
      <p:pic>
        <p:nvPicPr>
          <p:cNvPr id="2" name="Imagen 1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2314799"/>
            <a:ext cx="3154018" cy="13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474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471056"/>
            <a:ext cx="7183582" cy="6070744"/>
          </a:xfrm>
        </p:spPr>
        <p:txBody>
          <a:bodyPr/>
          <a:lstStyle/>
          <a:p>
            <a:pPr marL="0" indent="0" algn="ctr">
              <a:buNone/>
            </a:pPr>
            <a:r>
              <a:rPr lang="es-MX" sz="4400" b="1" dirty="0" smtClean="0">
                <a:latin typeface="+mj-lt"/>
              </a:rPr>
              <a:t>Agente Evaluador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Interno                           Externo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85800" y="0"/>
            <a:ext cx="309033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38" y="2994745"/>
            <a:ext cx="23241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data:image/jpeg;base64,/9j/4AAQSkZJRgABAQAAAQABAAD/2wCEAAkGBxQSEhQUEhQWFhQXExUUFBQWFxcUFxYXFxQXGBcYGBQYHCggGBslHBQVITEhJSkrLi4uFx8zODMsOCgtLisBCgoKDg0OGxAQGiwkHyQ0Liw0MC0sLC8wMiw0LCwsLC8vNywsLCwsNCwsLCwsLC8sLCwsLCwsLCwsLCwsLCwsLP/AABEIAOEA4QMBIgACEQEDEQH/xAAbAAABBQEBAAAAAAAAAAAAAAAAAQMEBQYCB//EAEQQAAECAwQGBAsGBgIDAQAAAAEAAgMRIQQSMUEFMlFhcbETInKyBiMzQlKBkaHB0fAUFVNigpIkc6LC4eJD8TSDkxb/xAAaAQEAAwEBAQAAAAAAAAAAAAAAAgMEBQEG/8QAMhEAAgIBAwIEAgoCAwAAAAAAAAECAxEEEiExQRMUUYEzwQUVIjI0UmGRobFx8CMkQv/aAAwDAQACEQMRAD8A9xQhCAEISIAJTbosk1bYt1riMQCR7Fk4tsjTuveQ4YSkA4bRT3KMpKPLJRjueEaw2kJp9uaMSFlPtbgReM2Z0BI31FRy5d2hzmGd43HarmyAG50uaj4ixk9dbUtrNIdIDKvCZ5Jt2kPoyHNZuK520k7DnumcCnXElofDJIGuyQvD3YjYisT6CVbi1kuzbzu9Z+U1ybUTn7ieclRNjuIo7EUMhyl7k9AjOe0tDrsUVkQC1w2imCRsjJ4R7OuUVllt0hOZ9w+aUev1k/CSpm2x+2RFCCBMe7DenLPbHXrr3SnquAbKew0x5orYt4EqpJZLK1PutvbCK1PnDMqVYrZMKhjxX1hxDjgZABwBnSlDTD6HDIhYQZm750pTG/CoTxYp4YVUmty5NeI4XXTBZaPaHt618mGcHU6vGmG/JJEtMTJ1dlK7pyokrFF4YjW5LKNV0wR0wWXfaXubehuJlrMIF7eMKFNttjyJh5rgZDlLLYkrEhCty6Gs6YI6YLLQrS9wLb92IBSgIO8UwTbLbEMwXEOGsJCnuqN6OxJZPI1ttrujW9MF216ycK2PDpPcZHVcAKHYaf8Aas9H2p2q4zIzw4U4KUZKSyiMouLwy8Qm4bppxSPAQhCAEIQgBCEIASFKkKArtKHqO7J5LMQ3hwEOIf5cTOYyJyPPlptK6juB5LLMk4EEbnNOIP1gVTbJxwXVQU0/Um2XRERwJN0SJEyZT34b1Js2hntm2bDDOLZ4HdTDd9B/R8/s/WM5PkDmRISnvSBWVUxa3Iz36mcXskkyMNBPBkHMLfNm6o3YVCVuh4jXXmuZOl4XqOG+mO/6Ehw3JAFLy8U8oreuk1tayMxtCOvTY5gnrNnTiKY81y7QTz57ARVpBqD7Kjcnp4pCvXpot5PI66SWMCRtEPeA4uYIgGIMwdxpgufuZxEiWVFRe+Mkr25yTBbXNevTRlyyMdfOCwlwSm6JcWlj3NIGq691uWI2riHol4xcye2cp75SoUN+ppHDhgj08X1EddKOWkdwNFuaZXoZYcW3sDuphuXLdEOaSA5lzKbqt3bxy5NkDOSDDEuKeWi1hnnnpKTkkOfdTwbzHsvZi9Rw2GnvRG0O69eY5gnrNvUO8UoefKJFh1kFwGnDepLSxxjJXL6Rlu3beSa/Qzj57ARUEGoK6j6Ke5t4lgiNBq0zB3EbDsUV7TtU2xA9HGrI9HQj9ShLTxhFstr10rbEsYfqVbTem1wkRRzT9VGwp3Rxk8iZMpVOOCQeMx6sVoocnD4tOxJYJ9IZiRzGOW1Z6o4eV0OhZPdHD4aNXZ8E+ExZsE+FeUCoQhACEIQAhCEAJClSFAVuldR3ZPJZ2XS1EmxmioycPiCtHpXUd2TyWXlORaZEVa4fVRuVNssYT6FtUN3K4aLrRxnZzQg9IZg5GQpv4oupyxRS6BMiRvyPGWI2hNyWmnChwc/VZdnK5FISAUQWpWsVpn7iAIaJJXUxl66LL+GNsdDMG49zQ7pJ3HSnK5KZHE+1RlLasssrrc5KKNPLcmHMXnUTSce/LposrrfPdtPyCkG2xfxov73fNZ/NwT6M1fVtkl1R6Cxq4jN3rBC3xvxov73INujH/mi/vcnnIejPfqyzHVG06MnMJwwzhRYX7XF/Gi/vKT7XG/Gi/vd81752HoyH1VZ6r+TaRGmeC5msW60xcemifvPzTNjtkVwM4sTWcNd2TiPgpx1sH2ZVL6Jt/Mv5N+8KZYX+Ljyr1MBwKpNEPLoMMkkktMyamjiKn1K70aSIcYgTNwEDCeKvsw62zLpk43pehWSDgCDva4Yg/WITlgcTEJdKdJywwC5e28OkhjtswM+GTufI0c4GISMKclz6k4ywd2ySnHPc1lmwT4TFmwT4V5QKhCEAIQhACEIQAkKVIUBW6V1HcDyWcewS6SHVpq9mYOZA27R8Vo9K6juyeSzbJtN5uPnN9L/ZVWtdGW1Rl1j1X8lxYiDZ5g0vzB9S4anLHdMAlmBiTI350yNESWiriGDn6n7VmRsKsdp6G6N9nhuPSXzDLi3qtcAS4b3UlsnnkrWLEDGlxBMgTIYmQnJYvwI0FGZGive5pLKNiOF9r3vq9928HAyzJ884pbPaj3T1bnybaFo6GKloc70n9Zx9Zw4CQ3KJpPwegRx1mBrsnsAa4HbMY4ChmFEdHtLItBDJiOu3BCc2rb56QxukMxdEMSIEuJkumWm0RHNN1gLXPbcMKJMODw290vSBobcBJFZ3hKeeLk6awuiPO7X1bQ5s5hrujvgSa4tc6cgaj17DInFTYMJz53ROUgSTLETUvwt0HFFoc8BgY6GYznNF1ofDM3i7eJBIu1w6xT/g+J9J2m90L2FUZTSJO2UYEL7FE9EfuHyXP2WJ6I/cPktN0YQYY2LR5Wso8zYZj7NE9EfuCDZonoj9w+S0whAKLEGK98rWPM2GddMTBEiADjPGfyTFgwPad3ip2kB4x3YbzcoNgwPad3isUoqM2ka1JygmzcaDZ/Dw94PeKuNHSEOOSaXMT+pU+hD/AA0Pge8Vb6MeAyOTgGCfCTprqy5q9j5up41Xu/mQi0tN5utmMnDYd+wosTw6K4ik5UNCKDJI9vR5zhnA+huJ9HlwwWxeVd6uQWCrKbizuW7ZJTRqrNgnwmLNgnwrygVCEIAQhCAEIQgBIUqQoCt0rqO4Hks3EaYZAJmw6rtmwH4FaTSuo7geSzUKIGC64ThGhHof68lVbh4TLaty5j+xd2DyB/mV9gXJ4ruwwbsAicxfod0hSea5K0UrEcMw6lqU8oQneorLsB94ANhvAvykA1w1XEbCCQTubvUlzUhhqUoqSwyquyUJZR0LXdc4RZNE/FurdLZChccHTnSm6ckMtBc4uBAghtSRK8a1a6Yk0AYkEHLCtZEcIZAhue1jXARS26YcNssw+d3KjRQVMhVZbwwjRXsghxi3Xl969IMfItuUZTIkB1c5LFKGMnUhYpJcdSL4TaXFptPVM4TGtaz8xvEufwJDZdmeaneDzqxB+ZvdCzr2yeB+RvectD4P4xO0O6F5p/il1/wi2j2kQwC6ZmZCVTOROE9jSj7bDJ1x9EjHiE9dFCRUGY3GREx6ifamzZmYFjcJYZCsl0DANutkMEi9UCZFcEjyHNmNpHsJB5Jw2RkybomQAaZDBJFaA2QEv8mZRAzmkvKHsN5uUCwYHtO7xU/SXlD2G83KBYMD2nd4rm2fEkdGHw4m20HWzs4HvFXWix1I3YH9yo9BHxEP9XecrvRYBZHGHUAmDKWtVdOXwvY+bpeNVn9X8yAx/RzzhnWHo7x+Xly6sDAIhDcKS4SCAS03XY5HJw28do+glgaBEIAkKU9SwVN52vsd22Mcb49zV2bBPhMWbBPhXlAqEIQAhCEAIQhACQpUhQFbpXUdwPJZkzBLXUcPY4bR8lptK6juB5LNsffAhxD1v+OJhOXx3Kq1KWF3La5OOX27lxo1krOQJyv0GygoNyCElha4QCHCRESVMDQVCJ71opWILJh1TTsbQpCjWuPdAAIDiCZnBrRrPduA9pICdtEQMbOpyAGLicGjeSozrMZsY/rPiOvRJYBjK3R+UOLBvvEpZPaiNNW989Co0lDjQrMWtbGeI5IuQpG0NMUuc4NvdWZFSSQG9cjBoSixxrTZAyK10O4ZmGHtiRHGG/qh5aLpcGgGWBfLLF7w26IthNjx3QGdIXFzGuc511hbcAbtvzwIok8CbVZ5xYNm6W427EnFuguLptcQG4DqtyGKydjqbHtyv6MTboDmR7rvQaQ4ar2lzpOadh92Cu/B7GJxHdC0WmNCMjEwibs7z4D5akTz272Oo672pYCWKgOiwHvhu6jwReaQDWVCDmCJVUYNQnufQlLNkNq6mtDks1mTb4vpj9oSfbovp/0hafNVlPlrDTriI2Yks59vi+n/AEhH2+L6f9ITzVY8tYJpQeMPYbzcq+wYHtO7xUiI4kkuMyRLCWE/mo9gwPad3iscpKU20a4xcYJM2Wg3eIYNx7xV5o1k4doBqCzh6Sz2hXeJZ6+8VotGAlkcNlO4JT29bFdWa/4vY+Yof/a938yCx8/FxK+g/Az2Tydz5LYWkRXAmZBFcJ0XAIcCCMKOacQfrArrR4lEMzPCpxNM1gqll89TvWw28x6PsauzYJ8JizYJ8K8oFQhCAEIQgBCEIASFKkKArdK6juB5LKUcK8CMCCOR3rWaV1HcDyWZI6Wbmi7FA6zcnD6wKptju6dS6qe3r0LnRrnGz9Yzk+QO0SEp70ELjRsSdnOXjJEHEGQoUg4rTTzBHP1WFY0jmytvxC/zYc2N3v8APd6tUb767sPWe+JtNxvZhkifrcXHhJRLNpNkOztLg5pEMHrAgPN2c2uwN41FZ1wVjYIBZDa01LWtaTtIFT7Vlm25G2uKjHCMt4aQLNEiwhao5hMY17wxgDokQlzRJokZAXTMyzyUPQ2m7M20wYdms/Rsc4sdFe69EfeaboNTIXwzM8ApPhz4PmNGhRumZChtYWRXxJ3WCZcHU2zlUjKqrdBwLJEjCFZWvtD2ydEtUScOHCkZtfDhCrnXh1b2YnMyXhtjs8Lltv07I3mkYBc3q6wIcztNMx6jgdxKzvhZo8R4TbVDHXY2bhKroeJBHpMMzLtDNatyqzaOifEbdmHDpWzIawTo+846oDpE4+UwKi1ngzJ45PPUJqyjqNwwGGGGW5OrKbwQhCACo1gwPad3ipKjWDA9p3eKnAhM1mhfIs/V3itHo6fRx5GR6MSMsNbLNZjRL/FM9ffK0eiX+KjmU+pgMfOXan8H2PlaPxfu/mRvKbGxWj1OHxaZfUkmj/KGYkaTGMqbVyZOAIMji1wy/wAbRuXdhcTEJdQ0nKowXPqkpPPc7tsHBYXT+jVWbBPhMWbBPhXlIqEIQAhCEAIQhACQpUhQFbpXUdwPJZYNwc0yIq127ZvaVqdK6juB5LNRGAC/DrDNXNGLTmQOY+ONN0W+UXUzS4l3LizRb9nmRI9JJw3yGBzC4bDll70tkd/DToR0lNhEkgP1NaqW3BM52pio2tIrWQG3GhrnAujlr2B3VAvlxaYZo3qNxAE8c1oQqWOGNiwnvuiV7rmQlNt0Avy1jRXLXA1BmstkdsjbVPdBELTjA6zxQagw3AjaC0gqHobQ8GyPDILbrXteTMkuLg4GrjU0dLg0KdpjyETsO5Lq0jrwT+dwPAwnnm0KBbl4wSlUeELIYYIkZodDYSHzbe6jxddISxmWmmwq3msx4WadhNZEgA34j2OYWNI6gcCJvPm8MT7143gRWWYuzAhjZ4yE5pxIAlWU3ghCEAKNYcHdt/fcpKj2LB3bf33KcCEzU6GbOEz9XeK0Wh3FsOOQJkMBA261FntDHxLf1d4rQ6Jf4qPM0uDd6WK7U/g+x8pQk9V7v5kNzZjpIdQddmYOZAyO7NGjnAxCQZilfUEAFpvNx85uTvkd/t3dWF4MVxGB9WWxc+tpvPc71ilFbXyuz+RqrNgnwmLNgnwrykVCEIAQhCAEIQgBIUqQoCu0pqO4Hks01xYbzaz1m+lvH5ua0mldR3A8lmokMsIaTNp1Hf2uO3fnxxpuysSXYup2vMZdy1hXPs02apiTxlInHgmWvCdgtH2Y/wA2Z4yCaaN5Wul5hk5mqW21oca4bqryqxWmKyI/ooj4QD3GTXEB3WPmTlLiF6m0j6kvMHNlHjDIRYoHqiOkliJaZ8st/wD9LarhY98N4MgS9knGu1haK4YZqRavC+0m6bsAFrw4UfKci2WvneVIRPHBQyLsSVZANLQTMCZcDL2KjajZlltpTTFqtALXxbjT5sLqD26x4Ey3KssMG7EdMg0aKCQzOE95UpNQvKu4N5Kq5YgXafmZLQhCxG8EIQgBR7Fg7tv77lIUaw4O7bu+VOBCZrNCjxLP1d4q/wBDyDLRe1bgnPZ1pqh0K/xDBXPvlaDRDpsj9gf3Ltz4q9j5WnnVY/V/MhOb0cpmcM6rvR3E7N66sXlXerkFwx/Rgg1hHEeh/ry4Yd2FgbEIGAlLOkgufUlnKO7Y5JbZfuaqzYJ8JizYJ8K4pFQhCAEIQgBCEIASFKkKArdK6juB5LOQ3houPrCNK1u7ju3rR6V1HcDyWamRNrgA4YjIjaNo3fRptbjhouqjGScWWboRZZSJzHSUO6QlM58VEh4KXZmSspEzLpKbqYcFHbh/hbKMbODk6xNXcsR3FeeWsStEf+bE97yfivQyvPLYf4m0fzX95e29D3SfeZ0wKNb7PdEOJ+I+K31Q7gH9XSe1SoWK707DlZ7EcvGu/wDoQ7m9UrozZJ8pf70GWrm542f5Gc3pYJoEtpMojDk4Fp4ggj3XlTcvsM0UP7aHkIQsB0QQhCAFGsGB7bu8VJKjWDA9p3eKnAhM1mh3Sgs4HvFaDQ4vQ44mRNgrgRrYKg0SfEM9feKvdEicO0A/hieXpZrtz+D7HylP4r3fzIocQbrtbI5OG0fEI0c0CIQMKckMdeAZENfMfgZjfk762pbA0iIQ7EYypkudVFZyuh3rJtrbLr/vJq7NgnwmLNgnwrykVCEIAQhCAEIQgBIUqQoCt0rqO4Hks609JJjzJ4qx4z/ztC0WldR3A8lmRJwzx4FpHIj6mFTbLbguqgpJ+paQ5izEOoREkcwaYjcogefoKYxzjZusRMRJT2iWzJQfqS2UY2cHJ1rfi89TnpDPI+5YK0/+RH/mu5rfy3FYK2CVpj0/5XH2mYUreh5o/vM6g4rrwliSsti7A70FcQyjwnb/AAll/kuI9XRn4Kj/AMs2v78ff+hiA6bQU5bfJtPovafVOR9xKg2WPdFcFPmHw3AGcwQCK5blFrKwWxeHkdBQolktQLWk5gH3J8xwuYdUcQm+mCXpUPQjGQTGjtU9p3eK6jxaSTej3ANM/Sd3ipwK5mw0T5CH+rvFX2iQSy0SqbgkDOU+sqPRDv4dnrP9RV3oc+Lj3aG4JGU69bJdqfwfY+Vp/F8er+ZBYQ4EEcQaEH5707o+fSGZmaV20R5So6sVusMnD4jYf8pNHHxhoRhQ5UXPrjiX6Hesnujzw0ayzYJ8JizYJ8K8oFQhCAEIQgBCEIASFKkKArdK6juB5LPEdJN7BKIKPYc/rIrQ6V1HcDyWakZhzTJwwORGw7QqbZJcPoW1wb5i+UWLIk7KSJ+VqMxTAhQmu3cwVYdMHWYmUj0lQdsv+lXsK26dfYORrm3dzwOALzbwwuwI5ALyHTivmJAlziQA6VQK+7YvRw+v+E407JfW5TlHKKqbdjyeP2bTDL7QyYmQC1rb8wTkwETdslivTn6Ahvs7YMST7rHNa8ggtv5hs6SpSeQVmDWgHsquiTMKMYYLbNQ5dODynSei4sGK5hhxXhp6rhDN135gBMe+m5PaEs0R1oZes0e443Xm6+GJHBxdQUNa5T2r1B5PuXBiFeeFySereMYKpugLMBLogcySXHEzNZ71w7Qlm/Bb/V81bdIc5Lt+VM1PZH0M3i2fmf7lZ9w2b8Jv9XzSP0FZ8oTff81b3J1SdCN6bI+h67LPzP8AcpjoCz5Qmz4n5pl2gbOCZQm478Z1zV26FIkpl7VJQj6IqlbZ+Z/uNQYLWMDWiTQKDZJWOi6Q7Rj5MZV87JQg5TtEPIh2gynJgMtsr1F5d9xk9I348WQJTk5pkRVrsceY3J2wvJikkSNJjGstqae0S6SHVhq5ubTmQOYXejXTiEioMq+oLm1Jxk0fQ2yjOKkuvQ1lmwT4TFmwT4V5QKhCEAIQhACEIQAkKVIUBW6V1HcDyWbisDRfZWGa0rdnmN25aTSuo7geSzEOIWGbRMHXZt3jfuz51WtcJltal1j27epaQ3fwv/s9WChAhSoVphMgyuF8MvvUOrPcMp81ybRZ/wAE/vPzV9dsa47ZGHUaay+bnDp+pHpPL2JwSH1/lOwItnc0lsF15uLC8z5rllts5E+hds1zQ7DXFWPUQRnjobW2ljgUt371zKo3etOwbVZy670RB82bjI8DPFc/boIcWmC4OGV84bRWoXnmIYyS8jbnbxkSI0/9LhwMq+0J12kIFJwnAE1N802TrgltNpgscAYTpHVcHmROzHFFqIYyePQ27sccjJZhRK88f+9y6Nugy8i87r591U5EtMC4HthOc04ycZjiJotRBiWhtj1xyM3ht+CVrqLtttgfhGW2+TT2ruz2iC4GUJ14YsvmftnUItRB8IS0N0Vl4I7n70w4zUtlss5HkXbCLxmDsNV1CtNnLrphET1SXGR2jHHcvY6mvOCMvo67GXgrvmrLRvk7R/LH9yQ2mAHFpguDh+c1G0VQ/SEFrXN6MhrxdeZzkMpg5VKjbqISi4lun0NsJqfZFWyIWOvN/U30v9uak6Pc0xCW6pqPZX3qPGhmGQCZtOo/+0nbsP0X9G65+slkqyntZ1LdskpxNZZsE+ExZsE+FeUCoQhACEIQAhCEAJClQgK/SbZsd2TyWUcC03SZ7HbRv2HmttFZNVdp0eHKE4KROE3B8Gbh2joySJEHXZt3jfuz5kcNbVjgWHzc2E7sZblcnRA2JPucbFHwltwz3xHu3Iob0iC0gOGBy4Hcn4r2vF9smvwewkAO4HbsKt/ucbEfc42IqkljsJWNtSXDM+94I9+wg/A/VVJZFEQXYhAe2rImAPH4hW/3ONiT7nGxI1Y7ns7N3+SjD8ZymKHMHhtCdgR2gXH1hmm0t/wrj7nGxH3ONiRq2vKYnbvWGikf1XXbwcPNcDP1O378+fUK0XCXAgg6zfS3jfzVz9zjYj7nGxPCSeUw7W47ZLJTx7reswgsNS3zmk5gbN30UL6ghwDhgfgdoVz9zjYj7nGxHUm8oRuajh8lVFe14vghsQUc0kAOlvz3H6LYiNcK85EEciNqufucbEfc42JKpS5ELXBY7FY2MHi5EcA4VZEEh7dh3JoRhUEiYoZYHePkrj7nGxH3ONiSqUup5Cxxbx09Cogxg3qO60N1JYlv+vJTdGwJOMjMZHGY4qYzRA2KfZbFdU4xwiMnl5JtnFE8Fyxq7UiIIQhACEIQAhCEAIQhAIU05KhAcFIhCAEIQgBCEIAQhCAEIQgBCEIAQhCAEIQgFC7ahCAcCV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6" descr="data:image/jpeg;base64,/9j/4AAQSkZJRgABAQAAAQABAAD/2wCEAAkGBxQSEhQUEhQWFhQXExUUFBQWFxcUFxYXFxQXGBcYGBQYHCggGBslHBQVITEhJSkrLi4uFx8zODMsOCgtLisBCgoKDg0OGxAQGiwkHyQ0Liw0MC0sLC8wMiw0LCwsLC8vNywsLCwsNCwsLCwsLC8sLCwsLCwsLCwsLCwsLCwsLP/AABEIAOEA4QMBIgACEQEDEQH/xAAbAAABBQEBAAAAAAAAAAAAAAAAAQMEBQYCB//EAEQQAAECAwQGBAsGBgIDAQAAAAEAAgMRIQQSMUEFMlFhcbETInKyBiMzQlKBkaHB0fAUFVNigpIkc6LC4eJD8TSDkxb/xAAaAQEAAwEBAQAAAAAAAAAAAAAAAgMEBQEG/8QAMhEAAgIBAwIEAgoCAwAAAAAAAAECAxEEEiExQRMUUYEzwQUVIjI0UmGRobFx8CMkQv/aAAwDAQACEQMRAD8A9xQhCAEISIAJTbosk1bYt1riMQCR7Fk4tsjTuveQ4YSkA4bRT3KMpKPLJRjueEaw2kJp9uaMSFlPtbgReM2Z0BI31FRy5d2hzmGd43HarmyAG50uaj4ixk9dbUtrNIdIDKvCZ5Jt2kPoyHNZuK520k7DnumcCnXElofDJIGuyQvD3YjYisT6CVbi1kuzbzu9Z+U1ybUTn7ieclRNjuIo7EUMhyl7k9AjOe0tDrsUVkQC1w2imCRsjJ4R7OuUVllt0hOZ9w+aUev1k/CSpm2x+2RFCCBMe7DenLPbHXrr3SnquAbKew0x5orYt4EqpJZLK1PutvbCK1PnDMqVYrZMKhjxX1hxDjgZABwBnSlDTD6HDIhYQZm750pTG/CoTxYp4YVUmty5NeI4XXTBZaPaHt618mGcHU6vGmG/JJEtMTJ1dlK7pyokrFF4YjW5LKNV0wR0wWXfaXubehuJlrMIF7eMKFNttjyJh5rgZDlLLYkrEhCty6Gs6YI6YLLQrS9wLb92IBSgIO8UwTbLbEMwXEOGsJCnuqN6OxJZPI1ttrujW9MF216ycK2PDpPcZHVcAKHYaf8Aas9H2p2q4zIzw4U4KUZKSyiMouLwy8Qm4bppxSPAQhCAEIQgBCEIASFKkKArtKHqO7J5LMQ3hwEOIf5cTOYyJyPPlptK6juB5LLMk4EEbnNOIP1gVTbJxwXVQU0/Um2XRERwJN0SJEyZT34b1Js2hntm2bDDOLZ4HdTDd9B/R8/s/WM5PkDmRISnvSBWVUxa3Iz36mcXskkyMNBPBkHMLfNm6o3YVCVuh4jXXmuZOl4XqOG+mO/6Ehw3JAFLy8U8oreuk1tayMxtCOvTY5gnrNnTiKY81y7QTz57ARVpBqD7Kjcnp4pCvXpot5PI66SWMCRtEPeA4uYIgGIMwdxpgufuZxEiWVFRe+Mkr25yTBbXNevTRlyyMdfOCwlwSm6JcWlj3NIGq691uWI2riHol4xcye2cp75SoUN+ppHDhgj08X1EddKOWkdwNFuaZXoZYcW3sDuphuXLdEOaSA5lzKbqt3bxy5NkDOSDDEuKeWi1hnnnpKTkkOfdTwbzHsvZi9Rw2GnvRG0O69eY5gnrNvUO8UoefKJFh1kFwGnDepLSxxjJXL6Rlu3beSa/Qzj57ARUEGoK6j6Ke5t4lgiNBq0zB3EbDsUV7TtU2xA9HGrI9HQj9ShLTxhFstr10rbEsYfqVbTem1wkRRzT9VGwp3Rxk8iZMpVOOCQeMx6sVoocnD4tOxJYJ9IZiRzGOW1Z6o4eV0OhZPdHD4aNXZ8E+ExZsE+FeUCoQhACEIQAhCEAJClSFAVuldR3ZPJZ2XS1EmxmioycPiCtHpXUd2TyWXlORaZEVa4fVRuVNssYT6FtUN3K4aLrRxnZzQg9IZg5GQpv4oupyxRS6BMiRvyPGWI2hNyWmnChwc/VZdnK5FISAUQWpWsVpn7iAIaJJXUxl66LL+GNsdDMG49zQ7pJ3HSnK5KZHE+1RlLasssrrc5KKNPLcmHMXnUTSce/LposrrfPdtPyCkG2xfxov73fNZ/NwT6M1fVtkl1R6Cxq4jN3rBC3xvxov73INujH/mi/vcnnIejPfqyzHVG06MnMJwwzhRYX7XF/Gi/vKT7XG/Gi/vd81752HoyH1VZ6r+TaRGmeC5msW60xcemifvPzTNjtkVwM4sTWcNd2TiPgpx1sH2ZVL6Jt/Mv5N+8KZYX+Ljyr1MBwKpNEPLoMMkkktMyamjiKn1K70aSIcYgTNwEDCeKvsw62zLpk43pehWSDgCDva4Yg/WITlgcTEJdKdJywwC5e28OkhjtswM+GTufI0c4GISMKclz6k4ywd2ySnHPc1lmwT4TFmwT4V5QKhCEAIQhACEIQAkKVIUBW6V1HcDyWcewS6SHVpq9mYOZA27R8Vo9K6juyeSzbJtN5uPnN9L/ZVWtdGW1Rl1j1X8lxYiDZ5g0vzB9S4anLHdMAlmBiTI350yNESWiriGDn6n7VmRsKsdp6G6N9nhuPSXzDLi3qtcAS4b3UlsnnkrWLEDGlxBMgTIYmQnJYvwI0FGZGive5pLKNiOF9r3vq9928HAyzJ884pbPaj3T1bnybaFo6GKloc70n9Zx9Zw4CQ3KJpPwegRx1mBrsnsAa4HbMY4ChmFEdHtLItBDJiOu3BCc2rb56QxukMxdEMSIEuJkumWm0RHNN1gLXPbcMKJMODw290vSBobcBJFZ3hKeeLk6awuiPO7X1bQ5s5hrujvgSa4tc6cgaj17DInFTYMJz53ROUgSTLETUvwt0HFFoc8BgY6GYznNF1ofDM3i7eJBIu1w6xT/g+J9J2m90L2FUZTSJO2UYEL7FE9EfuHyXP2WJ6I/cPktN0YQYY2LR5Wso8zYZj7NE9EfuCDZonoj9w+S0whAKLEGK98rWPM2GddMTBEiADjPGfyTFgwPad3ip2kB4x3YbzcoNgwPad3isUoqM2ka1JygmzcaDZ/Dw94PeKuNHSEOOSaXMT+pU+hD/AA0Pge8Vb6MeAyOTgGCfCTprqy5q9j5up41Xu/mQi0tN5utmMnDYd+wosTw6K4ik5UNCKDJI9vR5zhnA+huJ9HlwwWxeVd6uQWCrKbizuW7ZJTRqrNgnwmLNgnwrygVCEIAQhCAEIQgBIUqQoCt0rqO4Hks3EaYZAJmw6rtmwH4FaTSuo7geSzUKIGC64ThGhHof68lVbh4TLaty5j+xd2DyB/mV9gXJ4ruwwbsAicxfod0hSea5K0UrEcMw6lqU8oQneorLsB94ANhvAvykA1w1XEbCCQTubvUlzUhhqUoqSwyquyUJZR0LXdc4RZNE/FurdLZChccHTnSm6ckMtBc4uBAghtSRK8a1a6Yk0AYkEHLCtZEcIZAhue1jXARS26YcNssw+d3KjRQVMhVZbwwjRXsghxi3Xl969IMfItuUZTIkB1c5LFKGMnUhYpJcdSL4TaXFptPVM4TGtaz8xvEufwJDZdmeaneDzqxB+ZvdCzr2yeB+RvectD4P4xO0O6F5p/il1/wi2j2kQwC6ZmZCVTOROE9jSj7bDJ1x9EjHiE9dFCRUGY3GREx6ifamzZmYFjcJYZCsl0DANutkMEi9UCZFcEjyHNmNpHsJB5Jw2RkybomQAaZDBJFaA2QEv8mZRAzmkvKHsN5uUCwYHtO7xU/SXlD2G83KBYMD2nd4rm2fEkdGHw4m20HWzs4HvFXWix1I3YH9yo9BHxEP9XecrvRYBZHGHUAmDKWtVdOXwvY+bpeNVn9X8yAx/RzzhnWHo7x+Xly6sDAIhDcKS4SCAS03XY5HJw28do+glgaBEIAkKU9SwVN52vsd22Mcb49zV2bBPhMWbBPhXlAqEIQAhCEAIQhACQpUhQFbpXUdwPJZkzBLXUcPY4bR8lptK6juB5LNsffAhxD1v+OJhOXx3Kq1KWF3La5OOX27lxo1krOQJyv0GygoNyCElha4QCHCRESVMDQVCJ71opWILJh1TTsbQpCjWuPdAAIDiCZnBrRrPduA9pICdtEQMbOpyAGLicGjeSozrMZsY/rPiOvRJYBjK3R+UOLBvvEpZPaiNNW989Co0lDjQrMWtbGeI5IuQpG0NMUuc4NvdWZFSSQG9cjBoSixxrTZAyK10O4ZmGHtiRHGG/qh5aLpcGgGWBfLLF7w26IthNjx3QGdIXFzGuc511hbcAbtvzwIok8CbVZ5xYNm6W427EnFuguLptcQG4DqtyGKydjqbHtyv6MTboDmR7rvQaQ4ar2lzpOadh92Cu/B7GJxHdC0WmNCMjEwibs7z4D5akTz272Oo672pYCWKgOiwHvhu6jwReaQDWVCDmCJVUYNQnufQlLNkNq6mtDks1mTb4vpj9oSfbovp/0hafNVlPlrDTriI2Yks59vi+n/AEhH2+L6f9ITzVY8tYJpQeMPYbzcq+wYHtO7xUiI4kkuMyRLCWE/mo9gwPad3iscpKU20a4xcYJM2Wg3eIYNx7xV5o1k4doBqCzh6Sz2hXeJZ6+8VotGAlkcNlO4JT29bFdWa/4vY+Yof/a938yCx8/FxK+g/Az2Tydz5LYWkRXAmZBFcJ0XAIcCCMKOacQfrArrR4lEMzPCpxNM1gqll89TvWw28x6PsauzYJ8JizYJ8K8oFQhCAEIQgBCEIASFKkKArdK6juB5LKUcK8CMCCOR3rWaV1HcDyWZI6Wbmi7FA6zcnD6wKptju6dS6qe3r0LnRrnGz9Yzk+QO0SEp70ELjRsSdnOXjJEHEGQoUg4rTTzBHP1WFY0jmytvxC/zYc2N3v8APd6tUb767sPWe+JtNxvZhkifrcXHhJRLNpNkOztLg5pEMHrAgPN2c2uwN41FZ1wVjYIBZDa01LWtaTtIFT7Vlm25G2uKjHCMt4aQLNEiwhao5hMY17wxgDokQlzRJokZAXTMyzyUPQ2m7M20wYdms/Rsc4sdFe69EfeaboNTIXwzM8ApPhz4PmNGhRumZChtYWRXxJ3WCZcHU2zlUjKqrdBwLJEjCFZWvtD2ydEtUScOHCkZtfDhCrnXh1b2YnMyXhtjs8Lltv07I3mkYBc3q6wIcztNMx6jgdxKzvhZo8R4TbVDHXY2bhKroeJBHpMMzLtDNatyqzaOifEbdmHDpWzIawTo+846oDpE4+UwKi1ngzJ45PPUJqyjqNwwGGGGW5OrKbwQhCACo1gwPad3ipKjWDA9p3eKnAhM1mhfIs/V3itHo6fRx5GR6MSMsNbLNZjRL/FM9ffK0eiX+KjmU+pgMfOXan8H2PlaPxfu/mRvKbGxWj1OHxaZfUkmj/KGYkaTGMqbVyZOAIMji1wy/wAbRuXdhcTEJdQ0nKowXPqkpPPc7tsHBYXT+jVWbBPhMWbBPhXlIqEIQAhCEAIQhACQpUhQFbpXUdwPJZYNwc0yIq127ZvaVqdK6juB5LNRGAC/DrDNXNGLTmQOY+ONN0W+UXUzS4l3LizRb9nmRI9JJw3yGBzC4bDll70tkd/DToR0lNhEkgP1NaqW3BM52pio2tIrWQG3GhrnAujlr2B3VAvlxaYZo3qNxAE8c1oQqWOGNiwnvuiV7rmQlNt0Avy1jRXLXA1BmstkdsjbVPdBELTjA6zxQagw3AjaC0gqHobQ8GyPDILbrXteTMkuLg4GrjU0dLg0KdpjyETsO5Lq0jrwT+dwPAwnnm0KBbl4wSlUeELIYYIkZodDYSHzbe6jxddISxmWmmwq3msx4WadhNZEgA34j2OYWNI6gcCJvPm8MT7143gRWWYuzAhjZ4yE5pxIAlWU3ghCEAKNYcHdt/fcpKj2LB3bf33KcCEzU6GbOEz9XeK0Wh3FsOOQJkMBA261FntDHxLf1d4rQ6Jf4qPM0uDd6WK7U/g+x8pQk9V7v5kNzZjpIdQddmYOZAyO7NGjnAxCQZilfUEAFpvNx85uTvkd/t3dWF4MVxGB9WWxc+tpvPc71ilFbXyuz+RqrNgnwmLNgnwrykVCEIAQhCAEIQgBIUqQoCu0pqO4Hks01xYbzaz1m+lvH5ua0mldR3A8lmokMsIaTNp1Hf2uO3fnxxpuysSXYup2vMZdy1hXPs02apiTxlInHgmWvCdgtH2Y/wA2Z4yCaaN5Wul5hk5mqW21oca4bqryqxWmKyI/ooj4QD3GTXEB3WPmTlLiF6m0j6kvMHNlHjDIRYoHqiOkliJaZ8st/wD9LarhY98N4MgS9knGu1haK4YZqRavC+0m6bsAFrw4UfKci2WvneVIRPHBQyLsSVZANLQTMCZcDL2KjajZlltpTTFqtALXxbjT5sLqD26x4Ey3KssMG7EdMg0aKCQzOE95UpNQvKu4N5Kq5YgXafmZLQhCxG8EIQgBR7Fg7tv77lIUaw4O7bu+VOBCZrNCjxLP1d4q/wBDyDLRe1bgnPZ1pqh0K/xDBXPvlaDRDpsj9gf3Ltz4q9j5WnnVY/V/MhOb0cpmcM6rvR3E7N66sXlXerkFwx/Rgg1hHEeh/ry4Yd2FgbEIGAlLOkgufUlnKO7Y5JbZfuaqzYJ8JizYJ8K4pFQhCAEIQgBCEIASFKkKArdK6juB5LOQ3houPrCNK1u7ju3rR6V1HcDyWamRNrgA4YjIjaNo3fRptbjhouqjGScWWboRZZSJzHSUO6QlM58VEh4KXZmSspEzLpKbqYcFHbh/hbKMbODk6xNXcsR3FeeWsStEf+bE97yfivQyvPLYf4m0fzX95e29D3SfeZ0wKNb7PdEOJ+I+K31Q7gH9XSe1SoWK707DlZ7EcvGu/wDoQ7m9UrozZJ8pf70GWrm542f5Gc3pYJoEtpMojDk4Fp4ggj3XlTcvsM0UP7aHkIQsB0QQhCAFGsGB7bu8VJKjWDA9p3eKnAhM1mh3Sgs4HvFaDQ4vQ44mRNgrgRrYKg0SfEM9feKvdEicO0A/hieXpZrtz+D7HylP4r3fzIocQbrtbI5OG0fEI0c0CIQMKckMdeAZENfMfgZjfk762pbA0iIQ7EYypkudVFZyuh3rJtrbLr/vJq7NgnwmLNgnwrykVCEIAQhCAEIQgBIUqQoCt0rqO4Hks609JJjzJ4qx4z/ztC0WldR3A8lmRJwzx4FpHIj6mFTbLbguqgpJ+paQ5izEOoREkcwaYjcogefoKYxzjZusRMRJT2iWzJQfqS2UY2cHJ1rfi89TnpDPI+5YK0/+RH/mu5rfy3FYK2CVpj0/5XH2mYUreh5o/vM6g4rrwliSsti7A70FcQyjwnb/AAll/kuI9XRn4Kj/AMs2v78ff+hiA6bQU5bfJtPovafVOR9xKg2WPdFcFPmHw3AGcwQCK5blFrKwWxeHkdBQolktQLWk5gH3J8xwuYdUcQm+mCXpUPQjGQTGjtU9p3eK6jxaSTej3ANM/Sd3ipwK5mw0T5CH+rvFX2iQSy0SqbgkDOU+sqPRDv4dnrP9RV3oc+Lj3aG4JGU69bJdqfwfY+Vp/F8er+ZBYQ4EEcQaEH5707o+fSGZmaV20R5So6sVusMnD4jYf8pNHHxhoRhQ5UXPrjiX6Hesnujzw0ayzYJ8JizYJ8K8oFQhCAEIQgBCEIASFKkKArdK6juB5LPEdJN7BKIKPYc/rIrQ6V1HcDyWakZhzTJwwORGw7QqbZJcPoW1wb5i+UWLIk7KSJ+VqMxTAhQmu3cwVYdMHWYmUj0lQdsv+lXsK26dfYORrm3dzwOALzbwwuwI5ALyHTivmJAlziQA6VQK+7YvRw+v+E407JfW5TlHKKqbdjyeP2bTDL7QyYmQC1rb8wTkwETdslivTn6Ahvs7YMST7rHNa8ggtv5hs6SpSeQVmDWgHsquiTMKMYYLbNQ5dODynSei4sGK5hhxXhp6rhDN135gBMe+m5PaEs0R1oZes0e443Xm6+GJHBxdQUNa5T2r1B5PuXBiFeeFySereMYKpugLMBLogcySXHEzNZ71w7Qlm/Bb/V81bdIc5Lt+VM1PZH0M3i2fmf7lZ9w2b8Jv9XzSP0FZ8oTff81b3J1SdCN6bI+h67LPzP8AcpjoCz5Qmz4n5pl2gbOCZQm478Z1zV26FIkpl7VJQj6IqlbZ+Z/uNQYLWMDWiTQKDZJWOi6Q7Rj5MZV87JQg5TtEPIh2gynJgMtsr1F5d9xk9I348WQJTk5pkRVrsceY3J2wvJikkSNJjGstqae0S6SHVhq5ubTmQOYXejXTiEioMq+oLm1Jxk0fQ2yjOKkuvQ1lmwT4TFmwT4V5QKhCEAIQhACEIQAkKVIUBW6V1HcDyWbisDRfZWGa0rdnmN25aTSuo7geSzEOIWGbRMHXZt3jfuz51WtcJltal1j27epaQ3fwv/s9WChAhSoVphMgyuF8MvvUOrPcMp81ybRZ/wAE/vPzV9dsa47ZGHUaay+bnDp+pHpPL2JwSH1/lOwItnc0lsF15uLC8z5rllts5E+hds1zQ7DXFWPUQRnjobW2ljgUt371zKo3etOwbVZy670RB82bjI8DPFc/boIcWmC4OGV84bRWoXnmIYyS8jbnbxkSI0/9LhwMq+0J12kIFJwnAE1N802TrgltNpgscAYTpHVcHmROzHFFqIYyePQ27sccjJZhRK88f+9y6Nugy8i87r591U5EtMC4HthOc04ycZjiJotRBiWhtj1xyM3ht+CVrqLtttgfhGW2+TT2ruz2iC4GUJ14YsvmftnUItRB8IS0N0Vl4I7n70w4zUtlss5HkXbCLxmDsNV1CtNnLrphET1SXGR2jHHcvY6mvOCMvo67GXgrvmrLRvk7R/LH9yQ2mAHFpguDh+c1G0VQ/SEFrXN6MhrxdeZzkMpg5VKjbqISi4lun0NsJqfZFWyIWOvN/U30v9uak6Pc0xCW6pqPZX3qPGhmGQCZtOo/+0nbsP0X9G65+slkqyntZ1LdskpxNZZsE+ExZsE+FeUCoQhACEIQAhCEAJClQgK/SbZsd2TyWUcC03SZ7HbRv2HmttFZNVdp0eHKE4KROE3B8Gbh2joySJEHXZt3jfuz5kcNbVjgWHzc2E7sZblcnRA2JPucbFHwltwz3xHu3Iob0iC0gOGBy4Hcn4r2vF9smvwewkAO4HbsKt/ucbEfc42IqkljsJWNtSXDM+94I9+wg/A/VVJZFEQXYhAe2rImAPH4hW/3ONiT7nGxI1Y7ns7N3+SjD8ZymKHMHhtCdgR2gXH1hmm0t/wrj7nGxH3ONiRq2vKYnbvWGikf1XXbwcPNcDP1O378+fUK0XCXAgg6zfS3jfzVz9zjYj7nGxPCSeUw7W47ZLJTx7reswgsNS3zmk5gbN30UL6ghwDhgfgdoVz9zjYj7nGxHUm8oRuajh8lVFe14vghsQUc0kAOlvz3H6LYiNcK85EEciNqufucbEfc42JKpS5ELXBY7FY2MHi5EcA4VZEEh7dh3JoRhUEiYoZYHePkrj7nGxH3ONiSqUup5Cxxbx09Cogxg3qO60N1JYlv+vJTdGwJOMjMZHGY4qYzRA2KfZbFdU4xwiMnl5JtnFE8Fyxq7UiIIQhACEIQAhCEAIQhAIU05KhAcFIhCAEIQgBCEIAQhCAEIQgBCEIAQhCAEIQgFC7ahCAcCV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8" descr="data:image/jpeg;base64,/9j/4AAQSkZJRgABAQAAAQABAAD/2wCEAAkGBxQSEhQUEhQWFhQXExUUFBQWFxcUFxYXFxQXGBcYGBQYHCggGBslHBQVITEhJSkrLi4uFx8zODMsOCgtLisBCgoKDg0OGxAQGiwkHyQ0Liw0MC0sLC8wMiw0LCwsLC8vNywsLCwsNCwsLCwsLC8sLCwsLCwsLCwsLCwsLCwsLP/AABEIAOEA4QMBIgACEQEDEQH/xAAbAAABBQEBAAAAAAAAAAAAAAAAAQMEBQYCB//EAEQQAAECAwQGBAsGBgIDAQAAAAEAAgMRIQQSMUEFMlFhcbETInKyBiMzQlKBkaHB0fAUFVNigpIkc6LC4eJD8TSDkxb/xAAaAQEAAwEBAQAAAAAAAAAAAAAAAgMEBQEG/8QAMhEAAgIBAwIEAgoCAwAAAAAAAAECAxEEEiExQRMUUYEzwQUVIjI0UmGRobFx8CMkQv/aAAwDAQACEQMRAD8A9xQhCAEISIAJTbosk1bYt1riMQCR7Fk4tsjTuveQ4YSkA4bRT3KMpKPLJRjueEaw2kJp9uaMSFlPtbgReM2Z0BI31FRy5d2hzmGd43HarmyAG50uaj4ixk9dbUtrNIdIDKvCZ5Jt2kPoyHNZuK520k7DnumcCnXElofDJIGuyQvD3YjYisT6CVbi1kuzbzu9Z+U1ybUTn7ieclRNjuIo7EUMhyl7k9AjOe0tDrsUVkQC1w2imCRsjJ4R7OuUVllt0hOZ9w+aUev1k/CSpm2x+2RFCCBMe7DenLPbHXrr3SnquAbKew0x5orYt4EqpJZLK1PutvbCK1PnDMqVYrZMKhjxX1hxDjgZABwBnSlDTD6HDIhYQZm750pTG/CoTxYp4YVUmty5NeI4XXTBZaPaHt618mGcHU6vGmG/JJEtMTJ1dlK7pyokrFF4YjW5LKNV0wR0wWXfaXubehuJlrMIF7eMKFNttjyJh5rgZDlLLYkrEhCty6Gs6YI6YLLQrS9wLb92IBSgIO8UwTbLbEMwXEOGsJCnuqN6OxJZPI1ttrujW9MF216ycK2PDpPcZHVcAKHYaf8Aas9H2p2q4zIzw4U4KUZKSyiMouLwy8Qm4bppxSPAQhCAEIQgBCEIASFKkKArtKHqO7J5LMQ3hwEOIf5cTOYyJyPPlptK6juB5LLMk4EEbnNOIP1gVTbJxwXVQU0/Um2XRERwJN0SJEyZT34b1Js2hntm2bDDOLZ4HdTDd9B/R8/s/WM5PkDmRISnvSBWVUxa3Iz36mcXskkyMNBPBkHMLfNm6o3YVCVuh4jXXmuZOl4XqOG+mO/6Ehw3JAFLy8U8oreuk1tayMxtCOvTY5gnrNnTiKY81y7QTz57ARVpBqD7Kjcnp4pCvXpot5PI66SWMCRtEPeA4uYIgGIMwdxpgufuZxEiWVFRe+Mkr25yTBbXNevTRlyyMdfOCwlwSm6JcWlj3NIGq691uWI2riHol4xcye2cp75SoUN+ppHDhgj08X1EddKOWkdwNFuaZXoZYcW3sDuphuXLdEOaSA5lzKbqt3bxy5NkDOSDDEuKeWi1hnnnpKTkkOfdTwbzHsvZi9Rw2GnvRG0O69eY5gnrNvUO8UoefKJFh1kFwGnDepLSxxjJXL6Rlu3beSa/Qzj57ARUEGoK6j6Ke5t4lgiNBq0zB3EbDsUV7TtU2xA9HGrI9HQj9ShLTxhFstr10rbEsYfqVbTem1wkRRzT9VGwp3Rxk8iZMpVOOCQeMx6sVoocnD4tOxJYJ9IZiRzGOW1Z6o4eV0OhZPdHD4aNXZ8E+ExZsE+FeUCoQhACEIQAhCEAJClSFAVuldR3ZPJZ2XS1EmxmioycPiCtHpXUd2TyWXlORaZEVa4fVRuVNssYT6FtUN3K4aLrRxnZzQg9IZg5GQpv4oupyxRS6BMiRvyPGWI2hNyWmnChwc/VZdnK5FISAUQWpWsVpn7iAIaJJXUxl66LL+GNsdDMG49zQ7pJ3HSnK5KZHE+1RlLasssrrc5KKNPLcmHMXnUTSce/LposrrfPdtPyCkG2xfxov73fNZ/NwT6M1fVtkl1R6Cxq4jN3rBC3xvxov73INujH/mi/vcnnIejPfqyzHVG06MnMJwwzhRYX7XF/Gi/vKT7XG/Gi/vd81752HoyH1VZ6r+TaRGmeC5msW60xcemifvPzTNjtkVwM4sTWcNd2TiPgpx1sH2ZVL6Jt/Mv5N+8KZYX+Ljyr1MBwKpNEPLoMMkkktMyamjiKn1K70aSIcYgTNwEDCeKvsw62zLpk43pehWSDgCDva4Yg/WITlgcTEJdKdJywwC5e28OkhjtswM+GTufI0c4GISMKclz6k4ywd2ySnHPc1lmwT4TFmwT4V5QKhCEAIQhACEIQAkKVIUBW6V1HcDyWcewS6SHVpq9mYOZA27R8Vo9K6juyeSzbJtN5uPnN9L/ZVWtdGW1Rl1j1X8lxYiDZ5g0vzB9S4anLHdMAlmBiTI350yNESWiriGDn6n7VmRsKsdp6G6N9nhuPSXzDLi3qtcAS4b3UlsnnkrWLEDGlxBMgTIYmQnJYvwI0FGZGive5pLKNiOF9r3vq9928HAyzJ884pbPaj3T1bnybaFo6GKloc70n9Zx9Zw4CQ3KJpPwegRx1mBrsnsAa4HbMY4ChmFEdHtLItBDJiOu3BCc2rb56QxukMxdEMSIEuJkumWm0RHNN1gLXPbcMKJMODw290vSBobcBJFZ3hKeeLk6awuiPO7X1bQ5s5hrujvgSa4tc6cgaj17DInFTYMJz53ROUgSTLETUvwt0HFFoc8BgY6GYznNF1ofDM3i7eJBIu1w6xT/g+J9J2m90L2FUZTSJO2UYEL7FE9EfuHyXP2WJ6I/cPktN0YQYY2LR5Wso8zYZj7NE9EfuCDZonoj9w+S0whAKLEGK98rWPM2GddMTBEiADjPGfyTFgwPad3ip2kB4x3YbzcoNgwPad3isUoqM2ka1JygmzcaDZ/Dw94PeKuNHSEOOSaXMT+pU+hD/AA0Pge8Vb6MeAyOTgGCfCTprqy5q9j5up41Xu/mQi0tN5utmMnDYd+wosTw6K4ik5UNCKDJI9vR5zhnA+huJ9HlwwWxeVd6uQWCrKbizuW7ZJTRqrNgnwmLNgnwrygVCEIAQhCAEIQgBIUqQoCt0rqO4Hks3EaYZAJmw6rtmwH4FaTSuo7geSzUKIGC64ThGhHof68lVbh4TLaty5j+xd2DyB/mV9gXJ4ruwwbsAicxfod0hSea5K0UrEcMw6lqU8oQneorLsB94ANhvAvykA1w1XEbCCQTubvUlzUhhqUoqSwyquyUJZR0LXdc4RZNE/FurdLZChccHTnSm6ckMtBc4uBAghtSRK8a1a6Yk0AYkEHLCtZEcIZAhue1jXARS26YcNssw+d3KjRQVMhVZbwwjRXsghxi3Xl969IMfItuUZTIkB1c5LFKGMnUhYpJcdSL4TaXFptPVM4TGtaz8xvEufwJDZdmeaneDzqxB+ZvdCzr2yeB+RvectD4P4xO0O6F5p/il1/wi2j2kQwC6ZmZCVTOROE9jSj7bDJ1x9EjHiE9dFCRUGY3GREx6ifamzZmYFjcJYZCsl0DANutkMEi9UCZFcEjyHNmNpHsJB5Jw2RkybomQAaZDBJFaA2QEv8mZRAzmkvKHsN5uUCwYHtO7xU/SXlD2G83KBYMD2nd4rm2fEkdGHw4m20HWzs4HvFXWix1I3YH9yo9BHxEP9XecrvRYBZHGHUAmDKWtVdOXwvY+bpeNVn9X8yAx/RzzhnWHo7x+Xly6sDAIhDcKS4SCAS03XY5HJw28do+glgaBEIAkKU9SwVN52vsd22Mcb49zV2bBPhMWbBPhXlAqEIQAhCEAIQhACQpUhQFbpXUdwPJZkzBLXUcPY4bR8lptK6juB5LNsffAhxD1v+OJhOXx3Kq1KWF3La5OOX27lxo1krOQJyv0GygoNyCElha4QCHCRESVMDQVCJ71opWILJh1TTsbQpCjWuPdAAIDiCZnBrRrPduA9pICdtEQMbOpyAGLicGjeSozrMZsY/rPiOvRJYBjK3R+UOLBvvEpZPaiNNW989Co0lDjQrMWtbGeI5IuQpG0NMUuc4NvdWZFSSQG9cjBoSixxrTZAyK10O4ZmGHtiRHGG/qh5aLpcGgGWBfLLF7w26IthNjx3QGdIXFzGuc511hbcAbtvzwIok8CbVZ5xYNm6W427EnFuguLptcQG4DqtyGKydjqbHtyv6MTboDmR7rvQaQ4ar2lzpOadh92Cu/B7GJxHdC0WmNCMjEwibs7z4D5akTz272Oo672pYCWKgOiwHvhu6jwReaQDWVCDmCJVUYNQnufQlLNkNq6mtDks1mTb4vpj9oSfbovp/0hafNVlPlrDTriI2Yks59vi+n/AEhH2+L6f9ITzVY8tYJpQeMPYbzcq+wYHtO7xUiI4kkuMyRLCWE/mo9gwPad3iscpKU20a4xcYJM2Wg3eIYNx7xV5o1k4doBqCzh6Sz2hXeJZ6+8VotGAlkcNlO4JT29bFdWa/4vY+Yof/a938yCx8/FxK+g/Az2Tydz5LYWkRXAmZBFcJ0XAIcCCMKOacQfrArrR4lEMzPCpxNM1gqll89TvWw28x6PsauzYJ8JizYJ8K8oFQhCAEIQgBCEIASFKkKArdK6juB5LKUcK8CMCCOR3rWaV1HcDyWZI6Wbmi7FA6zcnD6wKptju6dS6qe3r0LnRrnGz9Yzk+QO0SEp70ELjRsSdnOXjJEHEGQoUg4rTTzBHP1WFY0jmytvxC/zYc2N3v8APd6tUb767sPWe+JtNxvZhkifrcXHhJRLNpNkOztLg5pEMHrAgPN2c2uwN41FZ1wVjYIBZDa01LWtaTtIFT7Vlm25G2uKjHCMt4aQLNEiwhao5hMY17wxgDokQlzRJokZAXTMyzyUPQ2m7M20wYdms/Rsc4sdFe69EfeaboNTIXwzM8ApPhz4PmNGhRumZChtYWRXxJ3WCZcHU2zlUjKqrdBwLJEjCFZWvtD2ydEtUScOHCkZtfDhCrnXh1b2YnMyXhtjs8Lltv07I3mkYBc3q6wIcztNMx6jgdxKzvhZo8R4TbVDHXY2bhKroeJBHpMMzLtDNatyqzaOifEbdmHDpWzIawTo+846oDpE4+UwKi1ngzJ45PPUJqyjqNwwGGGGW5OrKbwQhCACo1gwPad3ipKjWDA9p3eKnAhM1mhfIs/V3itHo6fRx5GR6MSMsNbLNZjRL/FM9ffK0eiX+KjmU+pgMfOXan8H2PlaPxfu/mRvKbGxWj1OHxaZfUkmj/KGYkaTGMqbVyZOAIMji1wy/wAbRuXdhcTEJdQ0nKowXPqkpPPc7tsHBYXT+jVWbBPhMWbBPhXlIqEIQAhCEAIQhACQpUhQFbpXUdwPJZYNwc0yIq127ZvaVqdK6juB5LNRGAC/DrDNXNGLTmQOY+ONN0W+UXUzS4l3LizRb9nmRI9JJw3yGBzC4bDll70tkd/DToR0lNhEkgP1NaqW3BM52pio2tIrWQG3GhrnAujlr2B3VAvlxaYZo3qNxAE8c1oQqWOGNiwnvuiV7rmQlNt0Avy1jRXLXA1BmstkdsjbVPdBELTjA6zxQagw3AjaC0gqHobQ8GyPDILbrXteTMkuLg4GrjU0dLg0KdpjyETsO5Lq0jrwT+dwPAwnnm0KBbl4wSlUeELIYYIkZodDYSHzbe6jxddISxmWmmwq3msx4WadhNZEgA34j2OYWNI6gcCJvPm8MT7143gRWWYuzAhjZ4yE5pxIAlWU3ghCEAKNYcHdt/fcpKj2LB3bf33KcCEzU6GbOEz9XeK0Wh3FsOOQJkMBA261FntDHxLf1d4rQ6Jf4qPM0uDd6WK7U/g+x8pQk9V7v5kNzZjpIdQddmYOZAyO7NGjnAxCQZilfUEAFpvNx85uTvkd/t3dWF4MVxGB9WWxc+tpvPc71ilFbXyuz+RqrNgnwmLNgnwrykVCEIAQhCAEIQgBIUqQoCu0pqO4Hks01xYbzaz1m+lvH5ua0mldR3A8lmokMsIaTNp1Hf2uO3fnxxpuysSXYup2vMZdy1hXPs02apiTxlInHgmWvCdgtH2Y/wA2Z4yCaaN5Wul5hk5mqW21oca4bqryqxWmKyI/ooj4QD3GTXEB3WPmTlLiF6m0j6kvMHNlHjDIRYoHqiOkliJaZ8st/wD9LarhY98N4MgS9knGu1haK4YZqRavC+0m6bsAFrw4UfKci2WvneVIRPHBQyLsSVZANLQTMCZcDL2KjajZlltpTTFqtALXxbjT5sLqD26x4Ey3KssMG7EdMg0aKCQzOE95UpNQvKu4N5Kq5YgXafmZLQhCxG8EIQgBR7Fg7tv77lIUaw4O7bu+VOBCZrNCjxLP1d4q/wBDyDLRe1bgnPZ1pqh0K/xDBXPvlaDRDpsj9gf3Ltz4q9j5WnnVY/V/MhOb0cpmcM6rvR3E7N66sXlXerkFwx/Rgg1hHEeh/ry4Yd2FgbEIGAlLOkgufUlnKO7Y5JbZfuaqzYJ8JizYJ8K4pFQhCAEIQgBCEIASFKkKArdK6juB5LOQ3houPrCNK1u7ju3rR6V1HcDyWamRNrgA4YjIjaNo3fRptbjhouqjGScWWboRZZSJzHSUO6QlM58VEh4KXZmSspEzLpKbqYcFHbh/hbKMbODk6xNXcsR3FeeWsStEf+bE97yfivQyvPLYf4m0fzX95e29D3SfeZ0wKNb7PdEOJ+I+K31Q7gH9XSe1SoWK707DlZ7EcvGu/wDoQ7m9UrozZJ8pf70GWrm542f5Gc3pYJoEtpMojDk4Fp4ggj3XlTcvsM0UP7aHkIQsB0QQhCAFGsGB7bu8VJKjWDA9p3eKnAhM1mh3Sgs4HvFaDQ4vQ44mRNgrgRrYKg0SfEM9feKvdEicO0A/hieXpZrtz+D7HylP4r3fzIocQbrtbI5OG0fEI0c0CIQMKckMdeAZENfMfgZjfk762pbA0iIQ7EYypkudVFZyuh3rJtrbLr/vJq7NgnwmLNgnwrykVCEIAQhCAEIQgBIUqQoCt0rqO4Hks609JJjzJ4qx4z/ztC0WldR3A8lmRJwzx4FpHIj6mFTbLbguqgpJ+paQ5izEOoREkcwaYjcogefoKYxzjZusRMRJT2iWzJQfqS2UY2cHJ1rfi89TnpDPI+5YK0/+RH/mu5rfy3FYK2CVpj0/5XH2mYUreh5o/vM6g4rrwliSsti7A70FcQyjwnb/AAll/kuI9XRn4Kj/AMs2v78ff+hiA6bQU5bfJtPovafVOR9xKg2WPdFcFPmHw3AGcwQCK5blFrKwWxeHkdBQolktQLWk5gH3J8xwuYdUcQm+mCXpUPQjGQTGjtU9p3eK6jxaSTej3ANM/Sd3ipwK5mw0T5CH+rvFX2iQSy0SqbgkDOU+sqPRDv4dnrP9RV3oc+Lj3aG4JGU69bJdqfwfY+Vp/F8er+ZBYQ4EEcQaEH5707o+fSGZmaV20R5So6sVusMnD4jYf8pNHHxhoRhQ5UXPrjiX6Hesnujzw0ayzYJ8JizYJ8K8oFQhCAEIQgBCEIASFKkKArdK6juB5LPEdJN7BKIKPYc/rIrQ6V1HcDyWakZhzTJwwORGw7QqbZJcPoW1wb5i+UWLIk7KSJ+VqMxTAhQmu3cwVYdMHWYmUj0lQdsv+lXsK26dfYORrm3dzwOALzbwwuwI5ALyHTivmJAlziQA6VQK+7YvRw+v+E407JfW5TlHKKqbdjyeP2bTDL7QyYmQC1rb8wTkwETdslivTn6Ahvs7YMST7rHNa8ggtv5hs6SpSeQVmDWgHsquiTMKMYYLbNQ5dODynSei4sGK5hhxXhp6rhDN135gBMe+m5PaEs0R1oZes0e443Xm6+GJHBxdQUNa5T2r1B5PuXBiFeeFySereMYKpugLMBLogcySXHEzNZ71w7Qlm/Bb/V81bdIc5Lt+VM1PZH0M3i2fmf7lZ9w2b8Jv9XzSP0FZ8oTff81b3J1SdCN6bI+h67LPzP8AcpjoCz5Qmz4n5pl2gbOCZQm478Z1zV26FIkpl7VJQj6IqlbZ+Z/uNQYLWMDWiTQKDZJWOi6Q7Rj5MZV87JQg5TtEPIh2gynJgMtsr1F5d9xk9I348WQJTk5pkRVrsceY3J2wvJikkSNJjGstqae0S6SHVhq5ubTmQOYXejXTiEioMq+oLm1Jxk0fQ2yjOKkuvQ1lmwT4TFmwT4V5QKhCEAIQhACEIQAkKVIUBW6V1HcDyWbisDRfZWGa0rdnmN25aTSuo7geSzEOIWGbRMHXZt3jfuz51WtcJltal1j27epaQ3fwv/s9WChAhSoVphMgyuF8MvvUOrPcMp81ybRZ/wAE/vPzV9dsa47ZGHUaay+bnDp+pHpPL2JwSH1/lOwItnc0lsF15uLC8z5rllts5E+hds1zQ7DXFWPUQRnjobW2ljgUt371zKo3etOwbVZy670RB82bjI8DPFc/boIcWmC4OGV84bRWoXnmIYyS8jbnbxkSI0/9LhwMq+0J12kIFJwnAE1N802TrgltNpgscAYTpHVcHmROzHFFqIYyePQ27sccjJZhRK88f+9y6Nugy8i87r591U5EtMC4HthOc04ycZjiJotRBiWhtj1xyM3ht+CVrqLtttgfhGW2+TT2ruz2iC4GUJ14YsvmftnUItRB8IS0N0Vl4I7n70w4zUtlss5HkXbCLxmDsNV1CtNnLrphET1SXGR2jHHcvY6mvOCMvo67GXgrvmrLRvk7R/LH9yQ2mAHFpguDh+c1G0VQ/SEFrXN6MhrxdeZzkMpg5VKjbqISi4lun0NsJqfZFWyIWOvN/U30v9uak6Pc0xCW6pqPZX3qPGhmGQCZtOo/+0nbsP0X9G65+slkqyntZ1LdskpxNZZsE+ExZsE+FeUCoQhACEIQAhCEAJClQgK/SbZsd2TyWUcC03SZ7HbRv2HmttFZNVdp0eHKE4KROE3B8Gbh2joySJEHXZt3jfuz5kcNbVjgWHzc2E7sZblcnRA2JPucbFHwltwz3xHu3Iob0iC0gOGBy4Hcn4r2vF9smvwewkAO4HbsKt/ucbEfc42IqkljsJWNtSXDM+94I9+wg/A/VVJZFEQXYhAe2rImAPH4hW/3ONiT7nGxI1Y7ns7N3+SjD8ZymKHMHhtCdgR2gXH1hmm0t/wrj7nGxH3ONiRq2vKYnbvWGikf1XXbwcPNcDP1O378+fUK0XCXAgg6zfS3jfzVz9zjYj7nGxPCSeUw7W47ZLJTx7reswgsNS3zmk5gbN30UL6ghwDhgfgdoVz9zjYj7nGxHUm8oRuajh8lVFe14vghsQUc0kAOlvz3H6LYiNcK85EEciNqufucbEfc42JKpS5ELXBY7FY2MHi5EcA4VZEEh7dh3JoRhUEiYoZYHePkrj7nGxH3ONiSqUup5Cxxbx09Cogxg3qO60N1JYlv+vJTdGwJOMjMZHGY4qYzRA2KfZbFdU4xwiMnl5JtnFE8Fyxq7UiIIQhACEIQAhCEAIQhAIU05KhAcFIhCAEIQgBCEIAQhCAEIQgBCEIAQhCAEIQgFC7ahCAcCVCEAIQhACEI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10" descr="data:image/jpeg;base64,/9j/4AAQSkZJRgABAQAAAQABAAD/2wCEAAkGBxQSEhQUEhQWFhQXExUUFBQWFxcUFxYXFxQXGBcYGBQYHCggGBslHBQVITEhJSkrLi4uFx8zODMsOCgtLisBCgoKDg0OGxAQGiwkHyQ0Liw0MC0sLC8wMiw0LCwsLC8vNywsLCwsNCwsLCwsLC8sLCwsLCwsLCwsLCwsLCwsLP/AABEIAOEA4QMBIgACEQEDEQH/xAAbAAABBQEBAAAAAAAAAAAAAAAAAQMEBQYCB//EAEQQAAECAwQGBAsGBgIDAQAAAAEAAgMRIQQSMUEFMlFhcbETInKyBiMzQlKBkaHB0fAUFVNigpIkc6LC4eJD8TSDkxb/xAAaAQEAAwEBAQAAAAAAAAAAAAAAAgMEBQEG/8QAMhEAAgIBAwIEAgoCAwAAAAAAAAECAxEEEiExQRMUUYEzwQUVIjI0UmGRobFx8CMkQv/aAAwDAQACEQMRAD8A9xQhCAEISIAJTbosk1bYt1riMQCR7Fk4tsjTuveQ4YSkA4bRT3KMpKPLJRjueEaw2kJp9uaMSFlPtbgReM2Z0BI31FRy5d2hzmGd43HarmyAG50uaj4ixk9dbUtrNIdIDKvCZ5Jt2kPoyHNZuK520k7DnumcCnXElofDJIGuyQvD3YjYisT6CVbi1kuzbzu9Z+U1ybUTn7ieclRNjuIo7EUMhyl7k9AjOe0tDrsUVkQC1w2imCRsjJ4R7OuUVllt0hOZ9w+aUev1k/CSpm2x+2RFCCBMe7DenLPbHXrr3SnquAbKew0x5orYt4EqpJZLK1PutvbCK1PnDMqVYrZMKhjxX1hxDjgZABwBnSlDTD6HDIhYQZm750pTG/CoTxYp4YVUmty5NeI4XXTBZaPaHt618mGcHU6vGmG/JJEtMTJ1dlK7pyokrFF4YjW5LKNV0wR0wWXfaXubehuJlrMIF7eMKFNttjyJh5rgZDlLLYkrEhCty6Gs6YI6YLLQrS9wLb92IBSgIO8UwTbLbEMwXEOGsJCnuqN6OxJZPI1ttrujW9MF216ycK2PDpPcZHVcAKHYaf8Aas9H2p2q4zIzw4U4KUZKSyiMouLwy8Qm4bppxSPAQhCAEIQgBCEIASFKkKArtKHqO7J5LMQ3hwEOIf5cTOYyJyPPlptK6juB5LLMk4EEbnNOIP1gVTbJxwXVQU0/Um2XRERwJN0SJEyZT34b1Js2hntm2bDDOLZ4HdTDd9B/R8/s/WM5PkDmRISnvSBWVUxa3Iz36mcXskkyMNBPBkHMLfNm6o3YVCVuh4jXXmuZOl4XqOG+mO/6Ehw3JAFLy8U8oreuk1tayMxtCOvTY5gnrNnTiKY81y7QTz57ARVpBqD7Kjcnp4pCvXpot5PI66SWMCRtEPeA4uYIgGIMwdxpgufuZxEiWVFRe+Mkr25yTBbXNevTRlyyMdfOCwlwSm6JcWlj3NIGq691uWI2riHol4xcye2cp75SoUN+ppHDhgj08X1EddKOWkdwNFuaZXoZYcW3sDuphuXLdEOaSA5lzKbqt3bxy5NkDOSDDEuKeWi1hnnnpKTkkOfdTwbzHsvZi9Rw2GnvRG0O69eY5gnrNvUO8UoefKJFh1kFwGnDepLSxxjJXL6Rlu3beSa/Qzj57ARUEGoK6j6Ke5t4lgiNBq0zB3EbDsUV7TtU2xA9HGrI9HQj9ShLTxhFstr10rbEsYfqVbTem1wkRRzT9VGwp3Rxk8iZMpVOOCQeMx6sVoocnD4tOxJYJ9IZiRzGOW1Z6o4eV0OhZPdHD4aNXZ8E+ExZsE+FeUCoQhACEIQAhCEAJClSFAVuldR3ZPJZ2XS1EmxmioycPiCtHpXUd2TyWXlORaZEVa4fVRuVNssYT6FtUN3K4aLrRxnZzQg9IZg5GQpv4oupyxRS6BMiRvyPGWI2hNyWmnChwc/VZdnK5FISAUQWpWsVpn7iAIaJJXUxl66LL+GNsdDMG49zQ7pJ3HSnK5KZHE+1RlLasssrrc5KKNPLcmHMXnUTSce/LposrrfPdtPyCkG2xfxov73fNZ/NwT6M1fVtkl1R6Cxq4jN3rBC3xvxov73INujH/mi/vcnnIejPfqyzHVG06MnMJwwzhRYX7XF/Gi/vKT7XG/Gi/vd81752HoyH1VZ6r+TaRGmeC5msW60xcemifvPzTNjtkVwM4sTWcNd2TiPgpx1sH2ZVL6Jt/Mv5N+8KZYX+Ljyr1MBwKpNEPLoMMkkktMyamjiKn1K70aSIcYgTNwEDCeKvsw62zLpk43pehWSDgCDva4Yg/WITlgcTEJdKdJywwC5e28OkhjtswM+GTufI0c4GISMKclz6k4ywd2ySnHPc1lmwT4TFmwT4V5QKhCEAIQhACEIQAkKVIUBW6V1HcDyWcewS6SHVpq9mYOZA27R8Vo9K6juyeSzbJtN5uPnN9L/ZVWtdGW1Rl1j1X8lxYiDZ5g0vzB9S4anLHdMAlmBiTI350yNESWiriGDn6n7VmRsKsdp6G6N9nhuPSXzDLi3qtcAS4b3UlsnnkrWLEDGlxBMgTIYmQnJYvwI0FGZGive5pLKNiOF9r3vq9928HAyzJ884pbPaj3T1bnybaFo6GKloc70n9Zx9Zw4CQ3KJpPwegRx1mBrsnsAa4HbMY4ChmFEdHtLItBDJiOu3BCc2rb56QxukMxdEMSIEuJkumWm0RHNN1gLXPbcMKJMODw290vSBobcBJFZ3hKeeLk6awuiPO7X1bQ5s5hrujvgSa4tc6cgaj17DInFTYMJz53ROUgSTLETUvwt0HFFoc8BgY6GYznNF1ofDM3i7eJBIu1w6xT/g+J9J2m90L2FUZTSJO2UYEL7FE9EfuHyXP2WJ6I/cPktN0YQYY2LR5Wso8zYZj7NE9EfuCDZonoj9w+S0whAKLEGK98rWPM2GddMTBEiADjPGfyTFgwPad3ip2kB4x3YbzcoNgwPad3isUoqM2ka1JygmzcaDZ/Dw94PeKuNHSEOOSaXMT+pU+hD/AA0Pge8Vb6MeAyOTgGCfCTprqy5q9j5up41Xu/mQi0tN5utmMnDYd+wosTw6K4ik5UNCKDJI9vR5zhnA+huJ9HlwwWxeVd6uQWCrKbizuW7ZJTRqrNgnwmLNgnwrygVCEIAQhCAEIQgBIUqQoCt0rqO4Hks3EaYZAJmw6rtmwH4FaTSuo7geSzUKIGC64ThGhHof68lVbh4TLaty5j+xd2DyB/mV9gXJ4ruwwbsAicxfod0hSea5K0UrEcMw6lqU8oQneorLsB94ANhvAvykA1w1XEbCCQTubvUlzUhhqUoqSwyquyUJZR0LXdc4RZNE/FurdLZChccHTnSm6ckMtBc4uBAghtSRK8a1a6Yk0AYkEHLCtZEcIZAhue1jXARS26YcNssw+d3KjRQVMhVZbwwjRXsghxi3Xl969IMfItuUZTIkB1c5LFKGMnUhYpJcdSL4TaXFptPVM4TGtaz8xvEufwJDZdmeaneDzqxB+ZvdCzr2yeB+RvectD4P4xO0O6F5p/il1/wi2j2kQwC6ZmZCVTOROE9jSj7bDJ1x9EjHiE9dFCRUGY3GREx6ifamzZmYFjcJYZCsl0DANutkMEi9UCZFcEjyHNmNpHsJB5Jw2RkybomQAaZDBJFaA2QEv8mZRAzmkvKHsN5uUCwYHtO7xU/SXlD2G83KBYMD2nd4rm2fEkdGHw4m20HWzs4HvFXWix1I3YH9yo9BHxEP9XecrvRYBZHGHUAmDKWtVdOXwvY+bpeNVn9X8yAx/RzzhnWHo7x+Xly6sDAIhDcKS4SCAS03XY5HJw28do+glgaBEIAkKU9SwVN52vsd22Mcb49zV2bBPhMWbBPhXlAqEIQAhCEAIQhACQpUhQFbpXUdwPJZkzBLXUcPY4bR8lptK6juB5LNsffAhxD1v+OJhOXx3Kq1KWF3La5OOX27lxo1krOQJyv0GygoNyCElha4QCHCRESVMDQVCJ71opWILJh1TTsbQpCjWuPdAAIDiCZnBrRrPduA9pICdtEQMbOpyAGLicGjeSozrMZsY/rPiOvRJYBjK3R+UOLBvvEpZPaiNNW989Co0lDjQrMWtbGeI5IuQpG0NMUuc4NvdWZFSSQG9cjBoSixxrTZAyK10O4ZmGHtiRHGG/qh5aLpcGgGWBfLLF7w26IthNjx3QGdIXFzGuc511hbcAbtvzwIok8CbVZ5xYNm6W427EnFuguLptcQG4DqtyGKydjqbHtyv6MTboDmR7rvQaQ4ar2lzpOadh92Cu/B7GJxHdC0WmNCMjEwibs7z4D5akTz272Oo672pYCWKgOiwHvhu6jwReaQDWVCDmCJVUYNQnufQlLNkNq6mtDks1mTb4vpj9oSfbovp/0hafNVlPlrDTriI2Yks59vi+n/AEhH2+L6f9ITzVY8tYJpQeMPYbzcq+wYHtO7xUiI4kkuMyRLCWE/mo9gwPad3iscpKU20a4xcYJM2Wg3eIYNx7xV5o1k4doBqCzh6Sz2hXeJZ6+8VotGAlkcNlO4JT29bFdWa/4vY+Yof/a938yCx8/FxK+g/Az2Tydz5LYWkRXAmZBFcJ0XAIcCCMKOacQfrArrR4lEMzPCpxNM1gqll89TvWw28x6PsauzYJ8JizYJ8K8oFQhCAEIQgBCEIASFKkKArdK6juB5LKUcK8CMCCOR3rWaV1HcDyWZI6Wbmi7FA6zcnD6wKptju6dS6qe3r0LnRrnGz9Yzk+QO0SEp70ELjRsSdnOXjJEHEGQoUg4rTTzBHP1WFY0jmytvxC/zYc2N3v8APd6tUb767sPWe+JtNxvZhkifrcXHhJRLNpNkOztLg5pEMHrAgPN2c2uwN41FZ1wVjYIBZDa01LWtaTtIFT7Vlm25G2uKjHCMt4aQLNEiwhao5hMY17wxgDokQlzRJokZAXTMyzyUPQ2m7M20wYdms/Rsc4sdFe69EfeaboNTIXwzM8ApPhz4PmNGhRumZChtYWRXxJ3WCZcHU2zlUjKqrdBwLJEjCFZWvtD2ydEtUScOHCkZtfDhCrnXh1b2YnMyXhtjs8Lltv07I3mkYBc3q6wIcztNMx6jgdxKzvhZo8R4TbVDHXY2bhKroeJBHpMMzLtDNatyqzaOifEbdmHDpWzIawTo+846oDpE4+UwKi1ngzJ45PPUJqyjqNwwGGGGW5OrKbwQhCACo1gwPad3ipKjWDA9p3eKnAhM1mhfIs/V3itHo6fRx5GR6MSMsNbLNZjRL/FM9ffK0eiX+KjmU+pgMfOXan8H2PlaPxfu/mRvKbGxWj1OHxaZfUkmj/KGYkaTGMqbVyZOAIMji1wy/wAbRuXdhcTEJdQ0nKowXPqkpPPc7tsHBYXT+jVWbBPhMWbBPhXlIqEIQAhCEAIQhACQpUhQFbpXUdwPJZYNwc0yIq127ZvaVqdK6juB5LNRGAC/DrDNXNGLTmQOY+ONN0W+UXUzS4l3LizRb9nmRI9JJw3yGBzC4bDll70tkd/DToR0lNhEkgP1NaqW3BM52pio2tIrWQG3GhrnAujlr2B3VAvlxaYZo3qNxAE8c1oQqWOGNiwnvuiV7rmQlNt0Avy1jRXLXA1BmstkdsjbVPdBELTjA6zxQagw3AjaC0gqHobQ8GyPDILbrXteTMkuLg4GrjU0dLg0KdpjyETsO5Lq0jrwT+dwPAwnnm0KBbl4wSlUeELIYYIkZodDYSHzbe6jxddISxmWmmwq3msx4WadhNZEgA34j2OYWNI6gcCJvPm8MT7143gRWWYuzAhjZ4yE5pxIAlWU3ghCEAKNYcHdt/fcpKj2LB3bf33KcCEzU6GbOEz9XeK0Wh3FsOOQJkMBA261FntDHxLf1d4rQ6Jf4qPM0uDd6WK7U/g+x8pQk9V7v5kNzZjpIdQddmYOZAyO7NGjnAxCQZilfUEAFpvNx85uTvkd/t3dWF4MVxGB9WWxc+tpvPc71ilFbXyuz+RqrNgnwmLNgnwrykVCEIAQhCAEIQgBIUqQoCu0pqO4Hks01xYbzaz1m+lvH5ua0mldR3A8lmokMsIaTNp1Hf2uO3fnxxpuysSXYup2vMZdy1hXPs02apiTxlInHgmWvCdgtH2Y/wA2Z4yCaaN5Wul5hk5mqW21oca4bqryqxWmKyI/ooj4QD3GTXEB3WPmTlLiF6m0j6kvMHNlHjDIRYoHqiOkliJaZ8st/wD9LarhY98N4MgS9knGu1haK4YZqRavC+0m6bsAFrw4UfKci2WvneVIRPHBQyLsSVZANLQTMCZcDL2KjajZlltpTTFqtALXxbjT5sLqD26x4Ey3KssMG7EdMg0aKCQzOE95UpNQvKu4N5Kq5YgXafmZLQhCxG8EIQgBR7Fg7tv77lIUaw4O7bu+VOBCZrNCjxLP1d4q/wBDyDLRe1bgnPZ1pqh0K/xDBXPvlaDRDpsj9gf3Ltz4q9j5WnnVY/V/MhOb0cpmcM6rvR3E7N66sXlXerkFwx/Rgg1hHEeh/ry4Yd2FgbEIGAlLOkgufUlnKO7Y5JbZfuaqzYJ8JizYJ8K4pFQhCAEIQgBCEIASFKkKArdK6juB5LOQ3houPrCNK1u7ju3rR6V1HcDyWamRNrgA4YjIjaNo3fRptbjhouqjGScWWboRZZSJzHSUO6QlM58VEh4KXZmSspEzLpKbqYcFHbh/hbKMbODk6xNXcsR3FeeWsStEf+bE97yfivQyvPLYf4m0fzX95e29D3SfeZ0wKNb7PdEOJ+I+K31Q7gH9XSe1SoWK707DlZ7EcvGu/wDoQ7m9UrozZJ8pf70GWrm542f5Gc3pYJoEtpMojDk4Fp4ggj3XlTcvsM0UP7aHkIQsB0QQhCAFGsGB7bu8VJKjWDA9p3eKnAhM1mh3Sgs4HvFaDQ4vQ44mRNgrgRrYKg0SfEM9feKvdEicO0A/hieXpZrtz+D7HylP4r3fzIocQbrtbI5OG0fEI0c0CIQMKckMdeAZENfMfgZjfk762pbA0iIQ7EYypkudVFZyuh3rJtrbLr/vJq7NgnwmLNgnwrykVCEIAQhCAEIQgBIUqQoCt0rqO4Hks609JJjzJ4qx4z/ztC0WldR3A8lmRJwzx4FpHIj6mFTbLbguqgpJ+paQ5izEOoREkcwaYjcogefoKYxzjZusRMRJT2iWzJQfqS2UY2cHJ1rfi89TnpDPI+5YK0/+RH/mu5rfy3FYK2CVpj0/5XH2mYUreh5o/vM6g4rrwliSsti7A70FcQyjwnb/AAll/kuI9XRn4Kj/AMs2v78ff+hiA6bQU5bfJtPovafVOR9xKg2WPdFcFPmHw3AGcwQCK5blFrKwWxeHkdBQolktQLWk5gH3J8xwuYdUcQm+mCXpUPQjGQTGjtU9p3eK6jxaSTej3ANM/Sd3ipwK5mw0T5CH+rvFX2iQSy0SqbgkDOU+sqPRDv4dnrP9RV3oc+Lj3aG4JGU69bJdqfwfY+Vp/F8er+ZBYQ4EEcQaEH5707o+fSGZmaV20R5So6sVusMnD4jYf8pNHHxhoRhQ5UXPrjiX6Hesnujzw0ayzYJ8JizYJ8K8oFQhCAEIQgBCEIASFKkKArdK6juB5LPEdJN7BKIKPYc/rIrQ6V1HcDyWakZhzTJwwORGw7QqbZJcPoW1wb5i+UWLIk7KSJ+VqMxTAhQmu3cwVYdMHWYmUj0lQdsv+lXsK26dfYORrm3dzwOALzbwwuwI5ALyHTivmJAlziQA6VQK+7YvRw+v+E407JfW5TlHKKqbdjyeP2bTDL7QyYmQC1rb8wTkwETdslivTn6Ahvs7YMST7rHNa8ggtv5hs6SpSeQVmDWgHsquiTMKMYYLbNQ5dODynSei4sGK5hhxXhp6rhDN135gBMe+m5PaEs0R1oZes0e443Xm6+GJHBxdQUNa5T2r1B5PuXBiFeeFySereMYKpugLMBLogcySXHEzNZ71w7Qlm/Bb/V81bdIc5Lt+VM1PZH0M3i2fmf7lZ9w2b8Jv9XzSP0FZ8oTff81b3J1SdCN6bI+h67LPzP8AcpjoCz5Qmz4n5pl2gbOCZQm478Z1zV26FIkpl7VJQj6IqlbZ+Z/uNQYLWMDWiTQKDZJWOi6Q7Rj5MZV87JQg5TtEPIh2gynJgMtsr1F5d9xk9I348WQJTk5pkRVrsceY3J2wvJikkSNJjGstqae0S6SHVhq5ubTmQOYXejXTiEioMq+oLm1Jxk0fQ2yjOKkuvQ1lmwT4TFmwT4V5QKhCEAIQhACEIQAkKVIUBW6V1HcDyWbisDRfZWGa0rdnmN25aTSuo7geSzEOIWGbRMHXZt3jfuz51WtcJltal1j27epaQ3fwv/s9WChAhSoVphMgyuF8MvvUOrPcMp81ybRZ/wAE/vPzV9dsa47ZGHUaay+bnDp+pHpPL2JwSH1/lOwItnc0lsF15uLC8z5rllts5E+hds1zQ7DXFWPUQRnjobW2ljgUt371zKo3etOwbVZy670RB82bjI8DPFc/boIcWmC4OGV84bRWoXnmIYyS8jbnbxkSI0/9LhwMq+0J12kIFJwnAE1N802TrgltNpgscAYTpHVcHmROzHFFqIYyePQ27sccjJZhRK88f+9y6Nugy8i87r591U5EtMC4HthOc04ycZjiJotRBiWhtj1xyM3ht+CVrqLtttgfhGW2+TT2ruz2iC4GUJ14YsvmftnUItRB8IS0N0Vl4I7n70w4zUtlss5HkXbCLxmDsNV1CtNnLrphET1SXGR2jHHcvY6mvOCMvo67GXgrvmrLRvk7R/LH9yQ2mAHFpguDh+c1G0VQ/SEFrXN6MhrxdeZzkMpg5VKjbqISi4lun0NsJqfZFWyIWOvN/U30v9uak6Pc0xCW6pqPZX3qPGhmGQCZtOo/+0nbsP0X9G65+slkqyntZ1LdskpxNZZsE+ExZsE+FeUCoQhACEIQAhCEAJClQgK/SbZsd2TyWUcC03SZ7HbRv2HmttFZNVdp0eHKE4KROE3B8Gbh2joySJEHXZt3jfuz5kcNbVjgWHzc2E7sZblcnRA2JPucbFHwltwz3xHu3Iob0iC0gOGBy4Hcn4r2vF9smvwewkAO4HbsKt/ucbEfc42IqkljsJWNtSXDM+94I9+wg/A/VVJZFEQXYhAe2rImAPH4hW/3ONiT7nGxI1Y7ns7N3+SjD8ZymKHMHhtCdgR2gXH1hmm0t/wrj7nGxH3ONiRq2vKYnbvWGikf1XXbwcPNcDP1O378+fUK0XCXAgg6zfS3jfzVz9zjYj7nGxPCSeUw7W47ZLJTx7reswgsNS3zmk5gbN30UL6ghwDhgfgdoVz9zjYj7nGxHUm8oRuajh8lVFe14vghsQUc0kAOlvz3H6LYiNcK85EEciNqufucbEfc42JKpS5ELXBY7FY2MHi5EcA4VZEEh7dh3JoRhUEiYoZYHePkrj7nGxH3ONiSqUup5Cxxbx09Cogxg3qO60N1JYlv+vJTdGwJOMjMZHGY4qYzRA2KfZbFdU4xwiMnl5JtnFE8Fyxq7UiIIQhACEIQAhCEAIQhAIU05KhAcFIhCAEIQgBCEIAQhCAEIQgBCEIAQhCAEIQgFC7ahCAcCVCEAIQhACEIQ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2" descr="data:image/jpeg;base64,/9j/4AAQSkZJRgABAQAAAQABAAD/2wCEAAkGBxQSEhQUEhQWFhQXExUUFBQWFxcUFxYXFxQXGBcYGBQYHCggGBslHBQVITEhJSkrLi4uFx8zODMsOCgtLisBCgoKDg0OGxAQGiwkHyQ0Liw0MC0sLC8wMiw0LCwsLC8vNywsLCwsNCwsLCwsLC8sLCwsLCwsLCwsLCwsLCwsLP/AABEIAOEA4QMBIgACEQEDEQH/xAAbAAABBQEBAAAAAAAAAAAAAAAAAQMEBQYCB//EAEQQAAECAwQGBAsGBgIDAQAAAAEAAgMRIQQSMUEFMlFhcbETInKyBiMzQlKBkaHB0fAUFVNigpIkc6LC4eJD8TSDkxb/xAAaAQEAAwEBAQAAAAAAAAAAAAAAAgMEBQEG/8QAMhEAAgIBAwIEAgoCAwAAAAAAAAECAxEEEiExQRMUUYEzwQUVIjI0UmGRobFx8CMkQv/aAAwDAQACEQMRAD8A9xQhCAEISIAJTbosk1bYt1riMQCR7Fk4tsjTuveQ4YSkA4bRT3KMpKPLJRjueEaw2kJp9uaMSFlPtbgReM2Z0BI31FRy5d2hzmGd43HarmyAG50uaj4ixk9dbUtrNIdIDKvCZ5Jt2kPoyHNZuK520k7DnumcCnXElofDJIGuyQvD3YjYisT6CVbi1kuzbzu9Z+U1ybUTn7ieclRNjuIo7EUMhyl7k9AjOe0tDrsUVkQC1w2imCRsjJ4R7OuUVllt0hOZ9w+aUev1k/CSpm2x+2RFCCBMe7DenLPbHXrr3SnquAbKew0x5orYt4EqpJZLK1PutvbCK1PnDMqVYrZMKhjxX1hxDjgZABwBnSlDTD6HDIhYQZm750pTG/CoTxYp4YVUmty5NeI4XXTBZaPaHt618mGcHU6vGmG/JJEtMTJ1dlK7pyokrFF4YjW5LKNV0wR0wWXfaXubehuJlrMIF7eMKFNttjyJh5rgZDlLLYkrEhCty6Gs6YI6YLLQrS9wLb92IBSgIO8UwTbLbEMwXEOGsJCnuqN6OxJZPI1ttrujW9MF216ycK2PDpPcZHVcAKHYaf8Aas9H2p2q4zIzw4U4KUZKSyiMouLwy8Qm4bppxSPAQhCAEIQgBCEIASFKkKArtKHqO7J5LMQ3hwEOIf5cTOYyJyPPlptK6juB5LLMk4EEbnNOIP1gVTbJxwXVQU0/Um2XRERwJN0SJEyZT34b1Js2hntm2bDDOLZ4HdTDd9B/R8/s/WM5PkDmRISnvSBWVUxa3Iz36mcXskkyMNBPBkHMLfNm6o3YVCVuh4jXXmuZOl4XqOG+mO/6Ehw3JAFLy8U8oreuk1tayMxtCOvTY5gnrNnTiKY81y7QTz57ARVpBqD7Kjcnp4pCvXpot5PI66SWMCRtEPeA4uYIgGIMwdxpgufuZxEiWVFRe+Mkr25yTBbXNevTRlyyMdfOCwlwSm6JcWlj3NIGq691uWI2riHol4xcye2cp75SoUN+ppHDhgj08X1EddKOWkdwNFuaZXoZYcW3sDuphuXLdEOaSA5lzKbqt3bxy5NkDOSDDEuKeWi1hnnnpKTkkOfdTwbzHsvZi9Rw2GnvRG0O69eY5gnrNvUO8UoefKJFh1kFwGnDepLSxxjJXL6Rlu3beSa/Qzj57ARUEGoK6j6Ke5t4lgiNBq0zB3EbDsUV7TtU2xA9HGrI9HQj9ShLTxhFstr10rbEsYfqVbTem1wkRRzT9VGwp3Rxk8iZMpVOOCQeMx6sVoocnD4tOxJYJ9IZiRzGOW1Z6o4eV0OhZPdHD4aNXZ8E+ExZsE+FeUCoQhACEIQAhCEAJClSFAVuldR3ZPJZ2XS1EmxmioycPiCtHpXUd2TyWXlORaZEVa4fVRuVNssYT6FtUN3K4aLrRxnZzQg9IZg5GQpv4oupyxRS6BMiRvyPGWI2hNyWmnChwc/VZdnK5FISAUQWpWsVpn7iAIaJJXUxl66LL+GNsdDMG49zQ7pJ3HSnK5KZHE+1RlLasssrrc5KKNPLcmHMXnUTSce/LposrrfPdtPyCkG2xfxov73fNZ/NwT6M1fVtkl1R6Cxq4jN3rBC3xvxov73INujH/mi/vcnnIejPfqyzHVG06MnMJwwzhRYX7XF/Gi/vKT7XG/Gi/vd81752HoyH1VZ6r+TaRGmeC5msW60xcemifvPzTNjtkVwM4sTWcNd2TiPgpx1sH2ZVL6Jt/Mv5N+8KZYX+Ljyr1MBwKpNEPLoMMkkktMyamjiKn1K70aSIcYgTNwEDCeKvsw62zLpk43pehWSDgCDva4Yg/WITlgcTEJdKdJywwC5e28OkhjtswM+GTufI0c4GISMKclz6k4ywd2ySnHPc1lmwT4TFmwT4V5QKhCEAIQhACEIQAkKVIUBW6V1HcDyWcewS6SHVpq9mYOZA27R8Vo9K6juyeSzbJtN5uPnN9L/ZVWtdGW1Rl1j1X8lxYiDZ5g0vzB9S4anLHdMAlmBiTI350yNESWiriGDn6n7VmRsKsdp6G6N9nhuPSXzDLi3qtcAS4b3UlsnnkrWLEDGlxBMgTIYmQnJYvwI0FGZGive5pLKNiOF9r3vq9928HAyzJ884pbPaj3T1bnybaFo6GKloc70n9Zx9Zw4CQ3KJpPwegRx1mBrsnsAa4HbMY4ChmFEdHtLItBDJiOu3BCc2rb56QxukMxdEMSIEuJkumWm0RHNN1gLXPbcMKJMODw290vSBobcBJFZ3hKeeLk6awuiPO7X1bQ5s5hrujvgSa4tc6cgaj17DInFTYMJz53ROUgSTLETUvwt0HFFoc8BgY6GYznNF1ofDM3i7eJBIu1w6xT/g+J9J2m90L2FUZTSJO2UYEL7FE9EfuHyXP2WJ6I/cPktN0YQYY2LR5Wso8zYZj7NE9EfuCDZonoj9w+S0whAKLEGK98rWPM2GddMTBEiADjPGfyTFgwPad3ip2kB4x3YbzcoNgwPad3isUoqM2ka1JygmzcaDZ/Dw94PeKuNHSEOOSaXMT+pU+hD/AA0Pge8Vb6MeAyOTgGCfCTprqy5q9j5up41Xu/mQi0tN5utmMnDYd+wosTw6K4ik5UNCKDJI9vR5zhnA+huJ9HlwwWxeVd6uQWCrKbizuW7ZJTRqrNgnwmLNgnwrygVCEIAQhCAEIQgBIUqQoCt0rqO4Hks3EaYZAJmw6rtmwH4FaTSuo7geSzUKIGC64ThGhHof68lVbh4TLaty5j+xd2DyB/mV9gXJ4ruwwbsAicxfod0hSea5K0UrEcMw6lqU8oQneorLsB94ANhvAvykA1w1XEbCCQTubvUlzUhhqUoqSwyquyUJZR0LXdc4RZNE/FurdLZChccHTnSm6ckMtBc4uBAghtSRK8a1a6Yk0AYkEHLCtZEcIZAhue1jXARS26YcNssw+d3KjRQVMhVZbwwjRXsghxi3Xl969IMfItuUZTIkB1c5LFKGMnUhYpJcdSL4TaXFptPVM4TGtaz8xvEufwJDZdmeaneDzqxB+ZvdCzr2yeB+RvectD4P4xO0O6F5p/il1/wi2j2kQwC6ZmZCVTOROE9jSj7bDJ1x9EjHiE9dFCRUGY3GREx6ifamzZmYFjcJYZCsl0DANutkMEi9UCZFcEjyHNmNpHsJB5Jw2RkybomQAaZDBJFaA2QEv8mZRAzmkvKHsN5uUCwYHtO7xU/SXlD2G83KBYMD2nd4rm2fEkdGHw4m20HWzs4HvFXWix1I3YH9yo9BHxEP9XecrvRYBZHGHUAmDKWtVdOXwvY+bpeNVn9X8yAx/RzzhnWHo7x+Xly6sDAIhDcKS4SCAS03XY5HJw28do+glgaBEIAkKU9SwVN52vsd22Mcb49zV2bBPhMWbBPhXlAqEIQAhCEAIQhACQpUhQFbpXUdwPJZkzBLXUcPY4bR8lptK6juB5LNsffAhxD1v+OJhOXx3Kq1KWF3La5OOX27lxo1krOQJyv0GygoNyCElha4QCHCRESVMDQVCJ71opWILJh1TTsbQpCjWuPdAAIDiCZnBrRrPduA9pICdtEQMbOpyAGLicGjeSozrMZsY/rPiOvRJYBjK3R+UOLBvvEpZPaiNNW989Co0lDjQrMWtbGeI5IuQpG0NMUuc4NvdWZFSSQG9cjBoSixxrTZAyK10O4ZmGHtiRHGG/qh5aLpcGgGWBfLLF7w26IthNjx3QGdIXFzGuc511hbcAbtvzwIok8CbVZ5xYNm6W427EnFuguLptcQG4DqtyGKydjqbHtyv6MTboDmR7rvQaQ4ar2lzpOadh92Cu/B7GJxHdC0WmNCMjEwibs7z4D5akTz272Oo672pYCWKgOiwHvhu6jwReaQDWVCDmCJVUYNQnufQlLNkNq6mtDks1mTb4vpj9oSfbovp/0hafNVlPlrDTriI2Yks59vi+n/AEhH2+L6f9ITzVY8tYJpQeMPYbzcq+wYHtO7xUiI4kkuMyRLCWE/mo9gwPad3iscpKU20a4xcYJM2Wg3eIYNx7xV5o1k4doBqCzh6Sz2hXeJZ6+8VotGAlkcNlO4JT29bFdWa/4vY+Yof/a938yCx8/FxK+g/Az2Tydz5LYWkRXAmZBFcJ0XAIcCCMKOacQfrArrR4lEMzPCpxNM1gqll89TvWw28x6PsauzYJ8JizYJ8K8oFQhCAEIQgBCEIASFKkKArdK6juB5LKUcK8CMCCOR3rWaV1HcDyWZI6Wbmi7FA6zcnD6wKptju6dS6qe3r0LnRrnGz9Yzk+QO0SEp70ELjRsSdnOXjJEHEGQoUg4rTTzBHP1WFY0jmytvxC/zYc2N3v8APd6tUb767sPWe+JtNxvZhkifrcXHhJRLNpNkOztLg5pEMHrAgPN2c2uwN41FZ1wVjYIBZDa01LWtaTtIFT7Vlm25G2uKjHCMt4aQLNEiwhao5hMY17wxgDokQlzRJokZAXTMyzyUPQ2m7M20wYdms/Rsc4sdFe69EfeaboNTIXwzM8ApPhz4PmNGhRumZChtYWRXxJ3WCZcHU2zlUjKqrdBwLJEjCFZWvtD2ydEtUScOHCkZtfDhCrnXh1b2YnMyXhtjs8Lltv07I3mkYBc3q6wIcztNMx6jgdxKzvhZo8R4TbVDHXY2bhKroeJBHpMMzLtDNatyqzaOifEbdmHDpWzIawTo+846oDpE4+UwKi1ngzJ45PPUJqyjqNwwGGGGW5OrKbwQhCACo1gwPad3ipKjWDA9p3eKnAhM1mhfIs/V3itHo6fRx5GR6MSMsNbLNZjRL/FM9ffK0eiX+KjmU+pgMfOXan8H2PlaPxfu/mRvKbGxWj1OHxaZfUkmj/KGYkaTGMqbVyZOAIMji1wy/wAbRuXdhcTEJdQ0nKowXPqkpPPc7tsHBYXT+jVWbBPhMWbBPhXlIqEIQAhCEAIQhACQpUhQFbpXUdwPJZYNwc0yIq127ZvaVqdK6juB5LNRGAC/DrDNXNGLTmQOY+ONN0W+UXUzS4l3LizRb9nmRI9JJw3yGBzC4bDll70tkd/DToR0lNhEkgP1NaqW3BM52pio2tIrWQG3GhrnAujlr2B3VAvlxaYZo3qNxAE8c1oQqWOGNiwnvuiV7rmQlNt0Avy1jRXLXA1BmstkdsjbVPdBELTjA6zxQagw3AjaC0gqHobQ8GyPDILbrXteTMkuLg4GrjU0dLg0KdpjyETsO5Lq0jrwT+dwPAwnnm0KBbl4wSlUeELIYYIkZodDYSHzbe6jxddISxmWmmwq3msx4WadhNZEgA34j2OYWNI6gcCJvPm8MT7143gRWWYuzAhjZ4yE5pxIAlWU3ghCEAKNYcHdt/fcpKj2LB3bf33KcCEzU6GbOEz9XeK0Wh3FsOOQJkMBA261FntDHxLf1d4rQ6Jf4qPM0uDd6WK7U/g+x8pQk9V7v5kNzZjpIdQddmYOZAyO7NGjnAxCQZilfUEAFpvNx85uTvkd/t3dWF4MVxGB9WWxc+tpvPc71ilFbXyuz+RqrNgnwmLNgnwrykVCEIAQhCAEIQgBIUqQoCu0pqO4Hks01xYbzaz1m+lvH5ua0mldR3A8lmokMsIaTNp1Hf2uO3fnxxpuysSXYup2vMZdy1hXPs02apiTxlInHgmWvCdgtH2Y/wA2Z4yCaaN5Wul5hk5mqW21oca4bqryqxWmKyI/ooj4QD3GTXEB3WPmTlLiF6m0j6kvMHNlHjDIRYoHqiOkliJaZ8st/wD9LarhY98N4MgS9knGu1haK4YZqRavC+0m6bsAFrw4UfKci2WvneVIRPHBQyLsSVZANLQTMCZcDL2KjajZlltpTTFqtALXxbjT5sLqD26x4Ey3KssMG7EdMg0aKCQzOE95UpNQvKu4N5Kq5YgXafmZLQhCxG8EIQgBR7Fg7tv77lIUaw4O7bu+VOBCZrNCjxLP1d4q/wBDyDLRe1bgnPZ1pqh0K/xDBXPvlaDRDpsj9gf3Ltz4q9j5WnnVY/V/MhOb0cpmcM6rvR3E7N66sXlXerkFwx/Rgg1hHEeh/ry4Yd2FgbEIGAlLOkgufUlnKO7Y5JbZfuaqzYJ8JizYJ8K4pFQhCAEIQgBCEIASFKkKArdK6juB5LOQ3houPrCNK1u7ju3rR6V1HcDyWamRNrgA4YjIjaNo3fRptbjhouqjGScWWboRZZSJzHSUO6QlM58VEh4KXZmSspEzLpKbqYcFHbh/hbKMbODk6xNXcsR3FeeWsStEf+bE97yfivQyvPLYf4m0fzX95e29D3SfeZ0wKNb7PdEOJ+I+K31Q7gH9XSe1SoWK707DlZ7EcvGu/wDoQ7m9UrozZJ8pf70GWrm542f5Gc3pYJoEtpMojDk4Fp4ggj3XlTcvsM0UP7aHkIQsB0QQhCAFGsGB7bu8VJKjWDA9p3eKnAhM1mh3Sgs4HvFaDQ4vQ44mRNgrgRrYKg0SfEM9feKvdEicO0A/hieXpZrtz+D7HylP4r3fzIocQbrtbI5OG0fEI0c0CIQMKckMdeAZENfMfgZjfk762pbA0iIQ7EYypkudVFZyuh3rJtrbLr/vJq7NgnwmLNgnwrykVCEIAQhCAEIQgBIUqQoCt0rqO4Hks609JJjzJ4qx4z/ztC0WldR3A8lmRJwzx4FpHIj6mFTbLbguqgpJ+paQ5izEOoREkcwaYjcogefoKYxzjZusRMRJT2iWzJQfqS2UY2cHJ1rfi89TnpDPI+5YK0/+RH/mu5rfy3FYK2CVpj0/5XH2mYUreh5o/vM6g4rrwliSsti7A70FcQyjwnb/AAll/kuI9XRn4Kj/AMs2v78ff+hiA6bQU5bfJtPovafVOR9xKg2WPdFcFPmHw3AGcwQCK5blFrKwWxeHkdBQolktQLWk5gH3J8xwuYdUcQm+mCXpUPQjGQTGjtU9p3eK6jxaSTej3ANM/Sd3ipwK5mw0T5CH+rvFX2iQSy0SqbgkDOU+sqPRDv4dnrP9RV3oc+Lj3aG4JGU69bJdqfwfY+Vp/F8er+ZBYQ4EEcQaEH5707o+fSGZmaV20R5So6sVusMnD4jYf8pNHHxhoRhQ5UXPrjiX6Hesnujzw0ayzYJ8JizYJ8K8oFQhCAEIQgBCEIASFKkKArdK6juB5LPEdJN7BKIKPYc/rIrQ6V1HcDyWakZhzTJwwORGw7QqbZJcPoW1wb5i+UWLIk7KSJ+VqMxTAhQmu3cwVYdMHWYmUj0lQdsv+lXsK26dfYORrm3dzwOALzbwwuwI5ALyHTivmJAlziQA6VQK+7YvRw+v+E407JfW5TlHKKqbdjyeP2bTDL7QyYmQC1rb8wTkwETdslivTn6Ahvs7YMST7rHNa8ggtv5hs6SpSeQVmDWgHsquiTMKMYYLbNQ5dODynSei4sGK5hhxXhp6rhDN135gBMe+m5PaEs0R1oZes0e443Xm6+GJHBxdQUNa5T2r1B5PuXBiFeeFySereMYKpugLMBLogcySXHEzNZ71w7Qlm/Bb/V81bdIc5Lt+VM1PZH0M3i2fmf7lZ9w2b8Jv9XzSP0FZ8oTff81b3J1SdCN6bI+h67LPzP8AcpjoCz5Qmz4n5pl2gbOCZQm478Z1zV26FIkpl7VJQj6IqlbZ+Z/uNQYLWMDWiTQKDZJWOi6Q7Rj5MZV87JQg5TtEPIh2gynJgMtsr1F5d9xk9I348WQJTk5pkRVrsceY3J2wvJikkSNJjGstqae0S6SHVhq5ubTmQOYXejXTiEioMq+oLm1Jxk0fQ2yjOKkuvQ1lmwT4TFmwT4V5QKhCEAIQhACEIQAkKVIUBW6V1HcDyWbisDRfZWGa0rdnmN25aTSuo7geSzEOIWGbRMHXZt3jfuz51WtcJltal1j27epaQ3fwv/s9WChAhSoVphMgyuF8MvvUOrPcMp81ybRZ/wAE/vPzV9dsa47ZGHUaay+bnDp+pHpPL2JwSH1/lOwItnc0lsF15uLC8z5rllts5E+hds1zQ7DXFWPUQRnjobW2ljgUt371zKo3etOwbVZy670RB82bjI8DPFc/boIcWmC4OGV84bRWoXnmIYyS8jbnbxkSI0/9LhwMq+0J12kIFJwnAE1N802TrgltNpgscAYTpHVcHmROzHFFqIYyePQ27sccjJZhRK88f+9y6Nugy8i87r591U5EtMC4HthOc04ycZjiJotRBiWhtj1xyM3ht+CVrqLtttgfhGW2+TT2ruz2iC4GUJ14YsvmftnUItRB8IS0N0Vl4I7n70w4zUtlss5HkXbCLxmDsNV1CtNnLrphET1SXGR2jHHcvY6mvOCMvo67GXgrvmrLRvk7R/LH9yQ2mAHFpguDh+c1G0VQ/SEFrXN6MhrxdeZzkMpg5VKjbqISi4lun0NsJqfZFWyIWOvN/U30v9uak6Pc0xCW6pqPZX3qPGhmGQCZtOo/+0nbsP0X9G65+slkqyntZ1LdskpxNZZsE+ExZsE+FeUCoQhACEIQAhCEAJClQgK/SbZsd2TyWUcC03SZ7HbRv2HmttFZNVdp0eHKE4KROE3B8Gbh2joySJEHXZt3jfuz5kcNbVjgWHzc2E7sZblcnRA2JPucbFHwltwz3xHu3Iob0iC0gOGBy4Hcn4r2vF9smvwewkAO4HbsKt/ucbEfc42IqkljsJWNtSXDM+94I9+wg/A/VVJZFEQXYhAe2rImAPH4hW/3ONiT7nGxI1Y7ns7N3+SjD8ZymKHMHhtCdgR2gXH1hmm0t/wrj7nGxH3ONiRq2vKYnbvWGikf1XXbwcPNcDP1O378+fUK0XCXAgg6zfS3jfzVz9zjYj7nGxPCSeUw7W47ZLJTx7reswgsNS3zmk5gbN30UL6ghwDhgfgdoVz9zjYj7nGxHUm8oRuajh8lVFe14vghsQUc0kAOlvz3H6LYiNcK85EEciNqufucbEfc42JKpS5ELXBY7FY2MHi5EcA4VZEEh7dh3JoRhUEiYoZYHePkrj7nGxH3ONiSqUup5Cxxbx09Cogxg3qO60N1JYlv+vJTdGwJOMjMZHGY4qYzRA2KfZbFdU4xwiMnl5JtnFE8Fyxq7UiIIQhACEIQAhCEAIQhAIU05KhAcFIhCAEIQgBCEIAQhCAEIQgBCEIAQhCAEIQgFC7ahCAcCVCEAIQhACEIQ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Imagen 2" descr="images-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7" y="2994745"/>
            <a:ext cx="2747615" cy="19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10165"/>
              </p:ext>
            </p:extLst>
          </p:nvPr>
        </p:nvGraphicFramePr>
        <p:xfrm>
          <a:off x="715618" y="2699075"/>
          <a:ext cx="7673008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504"/>
                <a:gridCol w="383650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Ventajas 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Desventajas</a:t>
                      </a:r>
                      <a:endParaRPr lang="es-E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Es objetiva</a:t>
                      </a:r>
                    </a:p>
                    <a:p>
                      <a:endParaRPr lang="es-ES" sz="2800" dirty="0" smtClean="0"/>
                    </a:p>
                    <a:p>
                      <a:r>
                        <a:rPr lang="es-ES" sz="2800" dirty="0" smtClean="0"/>
                        <a:t>Mayor disposición para hablar con otras personas.</a:t>
                      </a:r>
                    </a:p>
                    <a:p>
                      <a:endParaRPr lang="es-ES" sz="2800" dirty="0" smtClean="0"/>
                    </a:p>
                    <a:p>
                      <a:r>
                        <a:rPr lang="es-ES" sz="2800" dirty="0" smtClean="0"/>
                        <a:t>Destreza</a:t>
                      </a:r>
                      <a:r>
                        <a:rPr lang="es-ES" sz="2800" baseline="0" dirty="0" smtClean="0"/>
                        <a:t> de los evaluadores.</a:t>
                      </a:r>
                      <a:endParaRPr lang="es-ES" sz="2800" dirty="0" smtClean="0"/>
                    </a:p>
                    <a:p>
                      <a:endParaRPr lang="es-ES" sz="2800" dirty="0" smtClean="0"/>
                    </a:p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Personas ajenas puede que no comprendan el objetivo de la institución.</a:t>
                      </a:r>
                    </a:p>
                    <a:p>
                      <a:r>
                        <a:rPr lang="es-ES" sz="2800" dirty="0" smtClean="0"/>
                        <a:t>Los</a:t>
                      </a:r>
                      <a:r>
                        <a:rPr lang="es-ES" sz="2800" baseline="0" dirty="0" smtClean="0"/>
                        <a:t> evaluados pueden sentirse intimidados</a:t>
                      </a:r>
                    </a:p>
                    <a:p>
                      <a:r>
                        <a:rPr lang="es-ES" sz="2800" dirty="0" smtClean="0"/>
                        <a:t>Es muy costoso.</a:t>
                      </a:r>
                    </a:p>
                    <a:p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 flipV="1">
            <a:off x="1536728" y="3233530"/>
            <a:ext cx="6096000" cy="13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externa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NEIEM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80" y="3326559"/>
            <a:ext cx="1905529" cy="1930936"/>
          </a:xfrm>
          <a:prstGeom prst="rect">
            <a:avLst/>
          </a:prstGeom>
        </p:spPr>
      </p:pic>
      <p:pic>
        <p:nvPicPr>
          <p:cNvPr id="5" name="Imagen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02" y="2081188"/>
            <a:ext cx="1752433" cy="1945076"/>
          </a:xfrm>
          <a:prstGeom prst="rect">
            <a:avLst/>
          </a:prstGeom>
        </p:spPr>
      </p:pic>
      <p:pic>
        <p:nvPicPr>
          <p:cNvPr id="7" name="Imagen 6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65" y="2081188"/>
            <a:ext cx="1917826" cy="1753226"/>
          </a:xfrm>
          <a:prstGeom prst="rect">
            <a:avLst/>
          </a:prstGeom>
        </p:spPr>
      </p:pic>
      <p:pic>
        <p:nvPicPr>
          <p:cNvPr id="8" name="Imagen 7" descr="images-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97" y="45231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5500" y="2286000"/>
            <a:ext cx="5249335" cy="360732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¿Qué 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 la evaluación que es llevada a cabo y es promovida por los propios integrantes de un centro de trabajo.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0" y="2478902"/>
            <a:ext cx="2260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1993" y="2286000"/>
            <a:ext cx="3212841" cy="360732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¿En qué consiste?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En la recopilación de información y el análisis crítico del quehacer de una institución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pic>
        <p:nvPicPr>
          <p:cNvPr id="2" name="Imagen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866">
            <a:off x="1988845" y="2195206"/>
            <a:ext cx="2003823" cy="2312104"/>
          </a:xfrm>
          <a:prstGeom prst="rect">
            <a:avLst/>
          </a:prstGeom>
        </p:spPr>
      </p:pic>
      <p:pic>
        <p:nvPicPr>
          <p:cNvPr id="5" name="Imagen 4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584700"/>
            <a:ext cx="4294023" cy="227330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447" y="2286001"/>
            <a:ext cx="3534388" cy="3484928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¿Quiénes participan?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Profesores.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Alumnos.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Padres de familia.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dirty="0" smtClean="0"/>
              <a:t>Orientación educativa.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Directivos.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images-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8" y="2356427"/>
            <a:ext cx="3654990" cy="3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2988" y="2289349"/>
            <a:ext cx="3729948" cy="360732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/>
              <a:t>Tipos de evaluación interna.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defTabSz="914400">
              <a:spcBef>
                <a:spcPts val="0"/>
              </a:spcBef>
              <a:buClr>
                <a:srgbClr val="FF0000"/>
              </a:buClr>
              <a:buSzPct val="89000"/>
              <a:buFont typeface="Wingdings" charset="2"/>
              <a:buChar char="v"/>
              <a:defRPr/>
            </a:pPr>
            <a:r>
              <a:rPr lang="es-ES" dirty="0" smtClean="0"/>
              <a:t>Autoevaluación.</a:t>
            </a:r>
          </a:p>
          <a:p>
            <a:pPr defTabSz="914400">
              <a:spcBef>
                <a:spcPts val="0"/>
              </a:spcBef>
              <a:buClr>
                <a:srgbClr val="FF0000"/>
              </a:buClr>
              <a:buSzPct val="89000"/>
              <a:buFont typeface="Wingdings" charset="2"/>
              <a:buChar char="v"/>
              <a:defRPr/>
            </a:pPr>
            <a:r>
              <a:rPr lang="es-ES" dirty="0" err="1" smtClean="0"/>
              <a:t>Coevaluación</a:t>
            </a:r>
            <a:r>
              <a:rPr lang="es-ES" dirty="0" smtClean="0"/>
              <a:t>.</a:t>
            </a:r>
          </a:p>
          <a:p>
            <a:pPr defTabSz="914400">
              <a:spcBef>
                <a:spcPts val="0"/>
              </a:spcBef>
              <a:buClr>
                <a:srgbClr val="FF0000"/>
              </a:buClr>
              <a:buSzPct val="89000"/>
              <a:buFont typeface="Wingdings" charset="2"/>
              <a:buChar char="v"/>
              <a:defRPr/>
            </a:pPr>
            <a:r>
              <a:rPr lang="es-ES" dirty="0" err="1" smtClean="0"/>
              <a:t>Heteroevaluación</a:t>
            </a:r>
            <a:r>
              <a:rPr lang="es-ES" dirty="0"/>
              <a:t>.</a:t>
            </a:r>
          </a:p>
        </p:txBody>
      </p:sp>
      <p:pic>
        <p:nvPicPr>
          <p:cNvPr id="2" name="Imagen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878">
            <a:off x="2858206" y="1914042"/>
            <a:ext cx="1678862" cy="2311731"/>
          </a:xfrm>
          <a:prstGeom prst="rect">
            <a:avLst/>
          </a:prstGeom>
        </p:spPr>
      </p:pic>
      <p:pic>
        <p:nvPicPr>
          <p:cNvPr id="5" name="Imagen 4" descr="images-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909">
            <a:off x="410152" y="1930128"/>
            <a:ext cx="2212684" cy="2730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9001" y="760942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889000" y="1924052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s-1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7" y="4517076"/>
            <a:ext cx="3314700" cy="21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Rectángulo 3"/>
          <p:cNvSpPr/>
          <p:nvPr/>
        </p:nvSpPr>
        <p:spPr>
          <a:xfrm>
            <a:off x="556492" y="221625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556491" y="1418313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877291"/>
            <a:ext cx="44750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3600" b="1" dirty="0" smtClean="0"/>
              <a:t>Autoevaluación:</a:t>
            </a:r>
            <a:r>
              <a:rPr lang="es-CL" sz="3600" dirty="0" smtClean="0"/>
              <a:t> </a:t>
            </a:r>
            <a:endParaRPr lang="es-CL" sz="3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6491" y="2466109"/>
            <a:ext cx="66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00200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454564" y="2882682"/>
            <a:ext cx="3696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cs typeface="Arial" panose="020B0604020202020204" pitchFamily="34" charset="0"/>
              </a:rPr>
              <a:t>Evalúan su propio trabajo</a:t>
            </a:r>
            <a:endParaRPr lang="es-MX" sz="3200" dirty="0">
              <a:cs typeface="Arial" panose="020B0604020202020204" pitchFamily="34" charset="0"/>
            </a:endParaRPr>
          </a:p>
        </p:txBody>
      </p:sp>
      <p:sp>
        <p:nvSpPr>
          <p:cNvPr id="10" name="AutoShape 5" descr="data:image/jpeg;base64,/9j/4AAQSkZJRgABAQAAAQABAAD/2wCEAAkGBhQSEBUUExAUFRUWFRgUFhUXGBgaFxcXFxwWGBMcHBcXHSYgGBkkGxgaHy8gJCgpLC0sGR4xNTArNSYrLCoBCQoKDgwOGg8PGiwlHyQ1LCosLCwsKiwsLywsLywsLCwsLCwsKSwsLCosLC80LCwsLCwsLywvLC8sLCwsKSwsKf/AABEIANAAgAMBIgACEQEDEQH/xAAcAAABBQEBAQAAAAAAAAAAAAAAAgQFBgcDAQj/xABEEAACAQIDBAcDCAcHBQAAAAABAgMAEQQSIQUGMUETIlFhcYGRMqGxBxQjQlJygsEzU2KistHwJDRDwtLh4hYlc5KT/8QAGwEAAgMBAQEAAAAAAAAAAAAABAUAAgMGAQf/xAA0EQABAwIDBQYFAwUAAAAAAAABAAIDBBESITEFQVFhcRMiMoGxwQaRodHwFDPhFSNygpL/2gAMAwEAAhEDEQA/ANxoooqKIooqj/KtvXJg8MiwPklmcqG0JVFF3IvwOqi/K9eE2F1ZjS9waFYtt71YXCD+0YhEJFwt7ufBBcn0qpYz5Y4v8DCTSftOViX33b3VkeExaZi0lzIxuZGJYk9pJ1v309bF5RcjMv2l1HmOVYmQ7kxbRtHizV4xHys4wk5MNh0HLMzuR5jKPdXTZXy1MrBcZhbD7cJPr0bHUeDeVZ5JNE+uYq3aLg+fbTad2tbpVcdh4+/8qr2hWv6aMi1l9LbJ2vFiYhLBIsiHmOR5gjiCOw608r5r3S3slwE4kjJKEgSxcpF/JxyPlwuK+jNnY9J4kljYMjqHUjmD8D3Vsx2IJfPAYjyTiiiirodFFNJ9qxIbNIoPZe/wrphscknsOG8OPpVcbSbXzXlwu9FFFWXqKKKKiiKw/wCWjaOfHpHfSKED8UhLN+6ErcK+bd/MV0m08U3H6YqPwAIPhWUpyRlE28l+CY4TYU8sLzRxM0aHKxAvra5sOJsLXtwuKZRylToSD3V9Abv7IXD4WKED2UGY9rnVye+5NJxm7WHlN3w8THtKAn140LdMRON6wNpQeIF+0ae7hSViJ4AmtZ3t2FhMLAJfm6AZ0jAQIhLObKTI+iKNSa47D2bgscJbYZY5FzIQrBkNrKXjZDkcAkajgSLiob2uAtYp4Q60l/K3usqItWufIjt8skuEY+x9NH91jaQDwax/GazvZ+wv+4JhZrgdMInI0Nr8R4ix860jH4aPASQvFBHC3TDDK6XuySoc2YniQyobmrtdhzQ1YWuYQBzC0PaG1UhHWOvJRxP8qq+0NvSS3F8i/ZH5nnUe7km5JJPEnjXlATVT5MhkFzbpCUUuGYowZSQRwIpFFCg2WavGydoiaMNzGjDsP8udPaqG7WLyzZeTi3mNR+frVvp7Ty9oy51RjHYgiiiiiFdFfMO1iXxsuQFmbEvlAFyxMhyi3Mk2Fq+nqwHd7AZt4FRh7OMla33DJIvvUVlIL2RtI7DiPJXPau9sceGjxuRmLSCEo7uiYdxfpQ4VWIIYEeySbjlU7u9tr51AJDE8TaZo34i4DKQbDMrKQQed+RBFR2EZI8dicilocWVeMkDo3ljDDEqt75tAGvaxs1r5akwJQrGNQXZgc0rNbU9YmwuQF4KLDlprWJAVxi13J5iFQqRIqsh0KsAVYdhB41wijgDR9FEsYjV0RVACgOVZ9B2lQfWluBZRKVzE5RYkBmsTZQTcmwJt3GukeHVdQK8BsLK2FpN96zf5RYDhcbh8Yigm4BBvYsmqXtr7Jt+GqlvBvfPi5EeUqBGcyIosqm4JOpuTpxJrR/lURfmNza/SJl8bkG34Sax616oNEbGA5ua2hHuAe0A+utKphsGXNhYG7YkP7op/SoixsuScLGyKKKK8XicbNNpo/vr8avtUjYkObEJ3HN6a1d6a0I7hKJh0RRRRTBbIrH592XfeCVo2IizGSSReAzx5ZY83KQliO0XvWobwYpo8LK6GzBDlPYx0U+RINNMLhFiQRoLKgyjvtxJ7STqTzJNYyu3ImDK58lmnyq4qTPF0SukWFZRnUZVEri6BTp7Kqo0Futa9O90vlM6W0WIjYyWJ6SNbhgOJZBqD92/gKffKusXzQFy5cfo1B0DFlBdh2AG1zp1u01QdwIb4sn7MTH1KihXuwtJRjnBsBdwWjR/NDiUxHz+7Jm0lfUBtCqiS3Rr22XMbC7W0Ms+3VbSFGmPIjqx+crCx/DmNV7aMoKFLgu4KIt9WZtAAP65mrkI+qBxsAPQWqkcheL2Q1PJ2guRZYhv5tSaXGSJM4IibKiqCEUFVY2B1J11Y6m3LhVdFT+/yW2lP3lD6xpUBetQm7PCFqu6v9yg/8YqVqM3cK/NIQpByxqp7mAFwQdQb9tSdKneIrkZfGepRRRRVVmrDunhNWkP3R8W/L31ZKZ7Iw2SFBztc+J1NPKfwMwRgI1gsLIooorZWUTvWf7JIPtZU8Mzqt/fXp1PnSd6x/ZJD9nK58EdWb3A0puJ8aHl1RUPh/OSyLfraWbCl5GHSTShSOSrEzEoo5KuXzJJrtuZupkiMkwa8oBEVyAE4qWA4sb3sdALc6m9t7PKzPGY26N5el6TKSqxP1puvwU5syHnZr8KlSa5TbFXJC0RNuL3JPLkql7mtLeJJ+yaLgljZJIYow6NmAtbMLMrKWsSNGNj2276kZNtytokAT9qRwQPwx3Leo8aQkBIJGtuPbY8/CuuIwTKWFtFtc8tbW8+6ldPXVcMRDMxxIvx+x+Sq2VwFlj2+kLtjp7vnYBXZrAaJGjEWHAcB/Oo3Z+BM0yRDi7hPInre65qw7XTNidpyckTor6+05ii9eofWnXydbIzSNiG4ICkfex0dvAA5b9rV0hrDHSmRxzAH/RaD7piJcMZJ4D52Vx2hhCPpIl6ygAr+sjX6v3wNVPlwNLhlDKGU3DAEHuOopWNZjaJD9JJdQfsr/iP4KP3iorybBfN5BEP0ZXNF2gCwdLnjlJBHcw7KWbLbK6AudoNPfy/lJ5oiWY0qlwJmdR2sB6kCkV7G9iD2EH01piNUCtEopMUgZQw4EAjwOopVdKj0UUUVFFwx8CvE6ObKyMreDAg+41BbExnS4eNibtlyP99Oq/vF/OuW8O2M56ND1Qese0jl4CoTBYx4HZkXOrm7x3ynMBbMpOgJAAIPGw4HivlqWl+HdxVop2h2Eq0YlbrVSldYZ1hQllY2y/qbhmQZuanKbLxHhanGL21PLoqLCvNiQ7+QtlB7zfwqPkw4Uwhf14Ykm5JyyFiSdSe80r2h2csLgRfInoQNVvJOy2AZn0Vw2O4U3ZFuRlXKes3b1b8NKc7WmRlHULW6xButh9q31uFV6GYqbjjYi/ZfQ+6m+1mkkgZEPXyGNSTawY2J/CGJ8rUlh2oxtN+nLdd+XLM5W+mnPNDqmYDYb4nCMwsvzvFmaRj9WFGYpYcySLjxBqcj2aqTZYup0MUaxnjYEuWv9oN9bt48damIIFRFRRZUUKo7lFh7hTKXTEn9uJbeKMQfcwrOlqTPOWu8JvYff/UW6K0kjsJt+aeydbAcB3WTWZutn5PGD1Qo+qFvYr331ven288P0Sy/qnDn7jdST3MD+GonEQlgCpyupzI3Yw4X7QeBHME1PbNxS4nD9ZbZg0ci/ZPsyL5XNjz0NdTBhLcAy3LeGUTR4TqFD0U3wdwpRz14yY38V0B8GFmHjTihCLGyUOaWkgq37tYrNDbmhy+XEf13VLVUN2sXlmy8nFvMaj8/WrfTulfjjHLJExm7UVB7xbXyDo0PWI1PYP5mpTHYsRRs55DQdp5CqLNMXYsxuSbmsqubAMI1K8lfYWCRRRRShCops8btPEEQOQJGKlsvAAXzEEfWtr205rtsaGJ5ZDJiDE6KFQK4RiCA7nrCzD2RbXh31tDTioJYdLG/TT3V43hjwT+ZJLPIPaw047wokHrGx+FI+fL9ib/4T/6Kkd3YsRPGz9ONGCjPGDfqgnVMv2h6VRNub+Yvp2VJujWNmSyKLNlJBJzgnW3DgKxn+HaeN1iT5Ee4TvZVN/VP2ARlfPLL6q2LOT7MGIbwhce9wtN9oYeayyfN2RYjmYsyF8h0ksiZuAs3EezT/dTaGIx2FMvSRRlS0Z+jJuwAN9XAFwRpypGzdpQuhOLxEhN9IhcBlIFurCoLC5I1NtKIpfh+Fp7RpJtz48gAgauWOklMEosc9SAMsjn58E3BrrsLEBMU8d7CRFcDtcZla3flUH8NNI5UMkgiQpHfMikAEBuIsCbDMDYd9IxEcgkjliUO6sv0ZNs4BuAGOgbU8e2rmMwTFj/zghaKdhcHtORuL7vy6ncRgI8S0l1aOSNuj6VbB/ZDA9jJrwa4NjwqHw5brK9s6O0bEcCVNrjsBFjbvp5szF2RsZICHxGkEIa5KLoigaXdsuZmtYC17AUyhcl5iec7+tlzDyNx5VepaMN0fWsGDEnEUhVgw4ggjxGtaBFIGUMOBAI89az2rtsOTNh08LehIq9A7MtQMJzIUbvbidETtJY+Wg+J9KrdTW9n6Vfufm1QtDVRvKVnIe8UUUUUOqIqJeYEuCjNd20ykg8hqdOA7alhUdh9VPLrN/Ea6DYDbzOPL3C574gdaBv+XsUnC4bKOJDE5jlZlAPICxGg4VFY7dVZJCyyFc2pBGbU8Tcm+tSkuJK+0PxDh5jiK8XHqRxCnv4eo411MtPDKLPCQ7P2vtHZ8na0spaTllmLdDcfTJcdl7PRYgoFxc8Te5vYm3C+gp7HEF9kAeFNIMUBZVufiTzPcL31NPV761ja1os0JfVTTTSOkmcSSSSSbk3RF+lH3G9xX+dO6Zp+kX7r/wCSntcTtoWqz0C7bYZvRt8/VR2E2k+HEqxYVTMzt0crBioVrFdMuVVGtwGGtyQebvCQZEC3uRqT9pjqx8ySfOu1FK3yF4AO5dBJOZGhp3Iq4btf3ceLfGqfV03fS2HTvufUmiaEf3D0VYfEo3e2D2H8VPxH51XavO1sH0sTLz4r4jh/LzqjV5WMwyYuKkosboooooNZIphD9YdjsP3jT+mWWzv3kN5kWPwp9sF9qgt4j7Ln/iBmKmDuBHuF6RURjsIMxC6aXt36n8qmKZuL4hR2hf8ANXV1bsML3DcD6LldnjFUNbuJHqEvZ8YCAjmATTmuGBH0ajsFvTT8q71uw3aCEJKCHuB4lJj/AEq/db4pT2mcAvL4J/Ef+NPUQk2AJPYONcNtk3q3AcvRd7sRtqNnO/qV5RUhDsCZvqW+8QPdxp9Duk/1pFHgCfjalzaeR2jU7DHHcoXDwF2CqLkmwq+wQhFCjgAB6U22dshIR1RdubHj/sKe00poDECTqURGzDqiqvvFscqTKg6p1Ydh7fA1aK8IraWIStwlWc0OFlndFWXae7F7tFYfsHh5Hl4VXZ8OyGzKVPYf61pJLC+M94IRzS3VIplJpIb/AFgCPLQjy4+dPaaY06x/ePrlNviaO2TKY6ptt+XzSna0QkpH33Z/JFMsdo6EGxJsPG4K+/8AOntNcct8oPAsPiB+Zruaj9p3QrhKP99nULrhxYH7zfxNXWuf+K9uGlx+0dSR5WrpWdHJ2lOx1twV6+Ps6mRt75n65rps7DGSfKo1Kjw4nU+AvWg7P2akK2Ua825n/buqubkQDpJntqAijuHWJq3Uhqoh+pe/fl6BfQthstRRnr6lFFFFZJyiiiiooiiiiooiuc0CuLMoYdhF66UVNVFDz7rxNwzL4G49DUBvFu/0UQbpAeulgRYnW/brprV3qF3iwyyGJXXMCW08uNwbg3twqsUEQla62hv8kJVwh8L2jUgj55Kk0iSPNlF7dddey7C5qxNu3FyMg8Hv/Fej/puKxvmbQ2zNpfloLA69tdC+pY5pbY5riYdg1EcrXFzbAg7/ALKM23s4Qz5Q+Y9GC3AaknLp4A+tM6nYNmRzjpGBzMT1lZhcL1RwNjwr3/pqP7cv/sP9NZUszIYhHY5IjaGxpqiodKwtsevDonG4/Gb8H+arVVd2BsxIp2yX1iFySST1j29lvfVipbUuDpC4LqtmwugpmRO1H3RRRRQ6PRRRRUURRRRUURRRRUURUVt6MBRLnylAwAIuGLWsttDmJAAsedMdpb8wRllQNKwuOpbJm7Mx+IBqEmSScfOIcYXdbnIy2jU81CHVNNLm5PbrWmBzbE5czeyKbRucO+LA8bqXvP8AZh7+s415j2T8aXhFlkkaMtGhCB7qGY6lh9aw0tfhTXZu34pYVkLohsMyswGU/isSOY7qXsLbiSYwqgJBiIznS5RgdBxI6x17qo0z4iCNNV4+haGnI5JxPs04ZUWIhkLZQr3uCQzMQwvoSCbEc+Q0pDTyi/0SnS/6T/jSt59spFNAjkgdaQsOC6FFuBra5PhaoIYvEYhTKsy4aEE5SwBLAaEm/K+nHuF+NaAy6mwHE/xqV5HQNewOOQ/OqtGx4HZllZQoMdgA2YkNlYX0AFtfWpmqzuzvFFlWBsRG7qAqMLgMBoBY8G7ufKrNVX4r95YuhMJwlFFFFUVUUUUVFEUUUVFEVW9+8U6YYBSQHcI5H2SDpfkCQB7qslc54FdSrqGU6EEXB8jV43Brg4haxPDHhxF7LHqUszLfK7IGGVrG117Ca0l9zcITfofRnA9A1dsJuxho2DLAtxwJuxHhmJtTR1dGRbD6J27akRHhP0VK2duVPKochIx9XPfNbkco4DxN+6rNu5ul82kMjyB2y5QAuUAGxbiSSdBVjooGSqkkFicksmrppQWk5HcoLend9Z4y+okjQ5SOBtrlI5jTxFZyZ2ZFUuxRdVQnRSf607NbVsdU3a24V2LYdwATfo3vYX45WHAdxB8RW9JO1vdk8uSJoKtrO5Kct3JUwitF3L2q02HKuSWjbISeJWwKEnmbaX7qgMLuDMx+kkjQd13PpoB6nwq47I2QmGjyR343LHix7TV6yeN7bNzK12hUwyMwtNyn1FFFLEkRRRRUU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3922233"/>
            <a:ext cx="2064325" cy="262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data:image/jpeg;base64,/9j/4AAQSkZJRgABAQAAAQABAAD/2wCEAAkGBxMTEhUUExQVFBQXFxobGBgWGRkaHhsbIR0dGiQaJSAiHiogGR4lGxoeITEiJSkrLy4uHSAzODMsOigtLisBCgoKDg0OGxAQGzckICYsLzQ0LDQ0NDQ0LCwsLCwsNjAsLSwsLCwsLywvLCwvLDQsLCwsLCwsLCwsLCwsLCwsLP/AABEIAPcAoAMBEQACEQEDEQH/xAAcAAACAgMBAQAAAAAAAAAAAAAABgUHAwQIAgH/xABLEAABAwMCAwUDBgkJCAMBAAABAgMRAAQhBRIGMUEHEyJRYRRxgTJCUpGx0ggXIzNUk6HB0RUYNWJyc7Lh8BYkNEOCkpSiwtPxU//EABsBAQACAwEBAAAAAAAAAAAAAAAEBQIDBgEH/8QAOhEAAgEDAQUFBwIEBgMAAAAAAAECAwQRIQUSMUFRE2FxkfAiMoGhscHRFOEzNELxBhUjUmJyQ4Ky/9oADAMBAAIRAxEAPwC8aAKAKAKAKA1L7U2GY751tqZjvFpTMc4k5iR9dAVpxX232jG5FohVy5GF/JaBz1+UqMGAIM/KFAKN7xbruqJCWGzatECVt7m93NQO8ndBgDw4+s0BrXPZtfXCke1X/eBIOVqddKZHIBRAyQJyKAwr4B1O0Qv2O8VtmdjTjjJVA5kA7d3SJPPnQGxo/anqunvBOoIW82ZBS4kIVjEoWBCo+IPmJmgJnWe3pRcSmytdySIPfzuKieQCFER8TM9IyBrWPb6+lyLizbKORDalIUDIz4pBgT4cZjIoC1ODuO7PUUgsObXMyy5tDgicwCQRAnBOOdAM9AFAFAFAFAFAFAFAFAFAVJ2n9rjTCFW9gsOXBwp1OUNiAZB5LVnEYEGfKgKu4X4ZutVcDty88WkgDvXStalJk+BBVIwZ9BJMHkQLS0TgqytgNjKVqHz3AFqPLzwOU4FAMM0AUAUBoaxo7Ny2UPNpWCIkgbh1weacgHFARnDHBlrZEqbBW5n8o5BUAcQIAAHw6mgJbU9KZuE7X20OCI8QBI64PMZ8qApvjDgl7TouWHlFsL8Kk7kraJmJIPLpukZIwJoC7uybjv8AlO3UHE7bhjaHY+SqZhY8p2mR0I9aAe6AKAKAKAKAKAKAKAoTtZ7VVOH2XT3VpSlSkuuojx5SU92tKpidwJxNAafBHZqgIDt6ncskFLUkBIGfF5k9U8gPfgCzQIwOQoCJ4i4iYs2yt1QkAENpKd6pMYSSJHPPoaAT09rTW+fZlhjcE7+8RvmJ/NxynE7uXrigH+wvm3kBxpaVoPIpM9Jg+RzyNAbFAFAFAFAeXEBQKTyIIPuOKAo7SNRd0LVSYKkJJSoAAd4wogiJmDhJ580xPOgOq0qkA+dAfaAKAKAKAKAKAqDt4467hv2BkjvHkHvjmUNnkkdCV5nOAOXiwBEdm/BSLdtNw8At9wBSQQCGxzEf1uR3dMR5kB9oCI4q19uyt1PLG48kIBAKlHkPQdScwKApzUdLurp1F46FOIehSl2zYe7ogGEFAUMhISSCcAjmcUA1t3LJtu9fS260HEhF5ZthpbC8QVpwUkSlUiflRmgFey4oesL5xQW2+2spLndwEOggHeAMJWQZPrINAOmodrFshbYbaW6lSUqWrcElE52xBC1Ac8gTiaAktB7RrW6eDSUONkgnc4W0pH/vJJMAATk0A40AUAUBTPbXa7bppyZ3tREctqj1nM7qAvvs41Jy50y1eeVucU34lREwopn3wKAZKAKAKAKAKAj+INUTa2z1woAhptS4JiSBhMwYkwJg86A527OtHVf3bt9dAOJCyfFkKdMKiJ5JBGCIyBQFwUBiu7lDSFOOKCEJEqUeQFAUhrPEPt1z3zzim2GlFLJbKd7cmUu7SJcEpEgQeUcsgbGha/d3F20iz7lp4NqSqPA2/tKiFFEbQraZ5Tg55AeN4MoQcnhExo/AuoOuh5woYC3T3yVJSoEQJdSkyJUZHJJE4wcYuaN8baT4jPpvZRZMupeKnV7Du2LKdnuI2zA9VdMzWDmyRG2gnk9W1jobr4tmmWHXCFT3aSoJCeZKhhPkDPMimZBKi3hIzXPZnY+zOtNtQtQWUOKlS0qOUgGRIGBHUc+ZNN95PXbw3WkaXZVfKXZd0ud9utTZmTiZAnrExjkAK3FaTOvcU2tmQH3QlR5JAKlRnMDkMc6AxaJxhZ3StjLw39EqBQT7gefPpQCh24/mrb+259iaAsfsNulL0hnd8xTiB7go/wAaAf6AKAKAKAKApj8JDWYZtrRJO5ay6uFEeFPhSCI8QUpRIzgo5eQElwVpabayZbAAO3cuOqzkz1kcs8ojpQE5QCD2qurc9kskwn2p4ArPSFJSMe9c8+nrRnsVl4M7fY1ZYl65J65bAP8A6Y+utXaMnfpIdRjTdaXYAIC7ZgplOCneOpBiVeuax1ZtzTgRGu8dKXbOu2ACm25Dly5KUNqCk+EJKfyqlBUAAiJHmK9UddTCdbMcw8xDZ0Y3iXhaL7mzCk+0XVwrb36ytKiTgABBMpRA6TlQjPOOJH3d7O7w69Ta4UvTbF1jSUe2urAK7lYU2lIkgJ7skjB8QVuzJxijWeJjGoqekde8ZuEO0B03Zsb4ILxXtQ40UlE7Z2mD1gAEdTBAisZQ6G+jcNvEiFv9SRpGrXe4HubhvvEBIB8RkgYjaN+9PxTPnWcXlEevHdmytr/U3rm5L6vE8tYIhM5wEpCesQABn41kalxGTX+ArxD7SPE8pxkLUsiEo2p8SJkjagBKQcc0gAYFYqSN06Mk0jf4/wBX9q06weMbiXErj6SQkHoImJjpMZrI0F1djVqlGkWu0RvClKz84rV9XKgHagCgCgCgCgOSu1i8DurXagvekObQZJjakJKc8oUCKAtns7sSzp9ukzJSVmRBG4lUR6TzoBjoCseKrhB162lTaS0xzewhLgDriCTIwFFBxXkuBspe+jUOqabcEG/vrm8VnahLa2m0zyhKclQJI3TkECMVhhrgb96EvfeSY0KyTIFnoqgptJh6+PdneZ+aUkrHXBHljBrx97M4x/2w8zW4wutikuas808UeJuwtxjfGN6zJSIV1+UPPkfV3GNR41m/gIOtcSG4De9KQy3uDVs3KENjcDJgeMkFQkEGc+hzSwRpzcvA8WeuI7ttFx3tw2iYt0kMt8gErK0ypah5FIPLxcxR5PIuK46kU9eeNK20Ja2mUhM48RUMkkqImJPQCvTxvXQ3tRv7vUHVuOKW8pKVLP0UISJJA5ITAHvMcya80Rk3KbyzWdsVl5tqEha0s7QMDxoQUk+pCgT6k16YpZeC3uy91CNPvAUIa7sqSshSoUpLcFZKjAk+UCtUuJNoYUGV3qf9E2f9+/8A/CtpBOiuyL+h7P8Auz/jVQDhQBQBQBQHl1wJBUohKQCSSYAAyST0FAcWavfe0XLz23b3rq3NszG5RVEwJiYmBQF9XWu9zqDFkEpDbjJKTBkKBUAnnATtR5UAxUBSnaJqJt9XU6lKFlLaYDidyZLe2SDgxMj1ArxrJlGW68kVpXH96wSpBaKjjcWWwQPIFKRg/uFebqM1WkiTc7WdQKFJlsKUnbuCcgyTuAmAYMfAV5uIz/UzwLHEFwH3UOJdcfddbQXCtOQ7EFA+kBAiByIHSayRqm8vOSxeE+xV10Bd64WUmD3bYBWQR1UcIIMSNquvKtqh1INS6S90tDh3gCwswO7YStY/5joC1HlnIgZAOAI6VmopEWdacuLN/iDhm2u2nW3WkbnUwXAhO8GICgqJkQI91etJnkakovJUnZhoAQ9qtk6d6QA0spkSJcTI8sVEqaF/Z4nF95vX/Z5p1pap799bS+8EXAO1RV4ylMHcEwCJiJ2AyKx3m2bXQhGOr+J6vdCOl6LeBS+/W78ojA8ZDYI5kwDuM8zj1pnMj1w7OkytNc11DtjZW6R4me8KjnqrAyB0zgmtpAOj+yL+h7P+7P8AjVQDhQBQBQBQCx2k621aadcLdMb21NIAiVLWkpAAJz5n0BNAcy8Aaat+/YCCB3a0umfooUFH49KAeePmyrWtPCQSfyJgCcB5RJ9wAJ+FAWfQFPcWqcXrSkWzTVw8UIShCwlQCkpCyYJCdwCTg0xnQb6h7TGTTuyq7ve7d1S7WIH5lEFSREQD8hs4STtSZ/bWcaZGq3rfDU3+Ouz6xase5t20ouIUppRSpa3S2lTqm557lJSY90VlKKwaaVaTll8Ck+H9WVa3LVwgBSmlhQB5HzHpIkT051rTwTZR3lgvfjHjLU7RHtTTNs9ZKCChYKlEBYSQVQqI3HaFDBxgTFbHJrUg06VOT3XxJns34xe1JpTjlsGUphPeJXuStfzgExKIwck8+dZRlkwrUlB4THKsjQVE9bi14nhG3bdsKUoRG3wlRjOSVsbp/rnGJqNWRdbOm9F8PuNfGHDbd/bFhaijxBSFDO1QBAMSNwgkR69DBrRF4ZbVaanHAiXema041/Jy0trY3BBulQSWxkTKp8s7d2OfWs8x4kZxqtbj4dSruIdAfs3e7fQUnO08woAxuB6j9tZp5Is4ODwzp/si/oez/uz/AI1V6YDhQBQBQBQCr2i8Gp1S2SwXSyUOBxKgkLEgFMFMiRCj1GY91AUde9nOr6YF3LW0hAUFLZUFEI5lW0j5MCfMUBHaBxUu41S1fu1oTslG6AkAELif+pXOgHTUeOinVWLdsoXbq2oUUEL3KciFSDA2mB1wVc8QBI8FlDOvXqFlG95tKm5IB5BRSJyTAkgeXpWcOJFuk91FqLVAJ8hNbiAVswi8vNSavbltVpp9s0pxsOLRCpSRvVtXCTCpJOAEgdSa16t5JPsxhurVsWezzQWbtWpubQlp1S2W9qTASok7klU5+SYjBjlio9R6lzaU8weemCU4Z4nc0cLsdQCltoBXbvA4W2I/JgE8x0TMiSOUGtsKiwV91aSUtBkt+1XT3VJbYLzziiAlCWlyc5ORySmVH0BrZvoiq1qPkRl7xpqly6tqysFMoAI766CkmYwoDAwQYHinwkxyrXKsiVS2fJ8TNwnwetl1V1ePG6u1clqmGx4pCSfMKPIACYA61onPeLehbRpDfWslBQFMdvf561/u1/4hW2mQLviizexXXrd3TmLdDqS+yg943yUBvOY6jIyPMedbCIWFQBQBQBQBQBQCHxx2V2eoEuCbe4P/ADGwIPP5SMBXPmCDyzQFNa92W6lp6faU7HEskLK2jJRt8W/aRMJiZz9VALOmO371ybi3S+7cIIWVtIUpQPKSEjAPLIg5FDxpNYZamiduTXdAXbDnfAmSwE7SOhhSgUnzGRiesDaqnUhytHn2WZOJNb1W/s7hxDSLK0DbqiHJLzjaUGUkEQAsT0HvIydcqvIlUrBxW++RtdiikHTfACFB5zvCT8pXhMjOBsKB0yD7zonxLS1xuEtx1b3qmt9pct2wbStbhVgqgSBJG1Keck+leRxzM6yk17LwLnDvabpwaSp1PcvkAObGsKUBlUpmQVTEmaycGaoXEMa8SYY7UNNUpKe+UNxAlSFACepJEAetebjM1cU+o4g1gbz7Q9PKFg5BByRgzkGCPeCCPeKHmSiOOb72/UnE7tzFuNiSnEnrnrK5yMEJHxu9j7PV1Uan7qWv29dxQ7Tu3D3ePL7inYXb9ldhdutQdbV4SAc+hHUEYI61HuLWVK4lRj7TT6cfgeUqqnTU3oXDwn26JgN6i0pKwYLrQxzPykc0kYGJnyFRpRcXhrDNqaayi4tN1Fq4bS6y4l1tXJSCCP8AI+nSvD02qAKAKAKAKAKAxNWyElSkoSkryogAFR9T1+NAc4dsWgo03U2H7dBabc2ujbEB1C/EEj5oA2Kg4lRjGAPU8PJbF3svbNwNLBS+ytAUkhcbklPQwSCYInmIqPwZavE4acyqOBOMhpzLlm5bPuXPfLIbSBlRSlIRz3TKeiTzxNbJRzqQ6VXs1utajP8AyBdX8v6o4ba2An2Vte0bUkK3OKmIxJ68j4YivMpcDduSnrU0XQmU22jhLQKrJXcpCWypxolIBnmVZznPUnzrz2jPFLThoaHGVlY3tsba3ctvaDKmEtFBJWkbyIQcBSQQZ9DmAKRymY1VCcd1cTH2Pa4XrQsOE97bnZBEEI5JHwgjOcUmtRbTzHD5D8KwJBQFnxoq0trxpsq9peuVHf8ART1VJ5qOR8ZnGd27krlV3YtLi2a2hJ/IpPVUknzMnNd/sanGNnBrnl/M5e+k3WeTUeT3d4lROHBHlGIz55FQqsf0+1I1G9Jr7Y18jfF9paOKXu/3JK9sG3flpkjqMGra6saFyv8AUXx5kOlcVKXus1NF1690h0LYcltUyhUltXLmmYCoAyM+Rri9obNqWbWdYvg/z3l5b3Uay00fQ6C7N+PmtUZJgN3DYHeNyPIeNOZKCcZyDg9Ca4kjlQBQBQBQBQBQFT/hE6ayqxbfWYebc2tjcBuC43CPnYSDjlFALfYpxOlTXsLhCVoKlNSQNyTKikDqoHcr3H0rVNcyda1NN1jlxhqirVKXm7NV27lI2JlSB5lQSSlMFX2dSRjFZN1SW7qlkrzRdl+FvapqCUoUURbIfCEwVbgFJ8jI5HcIyQRjN6cERo4nrUl8B10Pg/SFtBTDLLzZM7iS5mBiSZGI8J5TWLlIkQpUmtEa912asJuGri0cVaLQvcdoKgodUgFQ2YkYxB5U3+pi7dZTjoMWlcOsW7777SSlVwUlYEbRA6ADEklR9SaxbybY01FtrmR3HnFXsLI2JDlw6drLfMkn5xAyQDAgcyQOsj2McmFaruLvE/W+E02HD9w5dpQL26dbOQCUnvEr7sGPCdiVkgGOdbysYn6SdtugqISI5kgczj7a77ZrVKyg6jxpz73oc7dLfry3dSP4kuEFKClSSsKxBBgZ/eBVZt24oyhCVOSc0+Tzpr98EuwpzUpKS0aJxpwKSFDkQCPjmujpzVSCnHg0n5lbKLjJp8geaCklKhIPMV5VpQqwcJrKYhNwe9HiRGh3qtLv2LgSpCVyQOakclJ5iTtOJxMe6uE2ls+VnUxnMXwf58DoLW5VaPeuJ1NwzrzV9bN3LBOxY5KEEEYKT6g4xiq0kkpQBQBQBQGvqF82w2t11YbbQCpSlcgP9dKA5h7QeLXNZukBCAhhncG+pgkStRgZVtEJjHLOTUuzs6l1UUILxfRGmvWjSjvMhtWs0Nd2WytLoIDeznIMg+c7uoq72zZWtClHGU8YWMa89fz38OBBsa9apN+vIkNN49vm3GG33FKabUUOIXIKkEwoLMbiQJAPMVy+6i7VaaaTH+37K7Jb/foV3lq42SlAUcKJBSpKk80bZwf29MN9khW0G88h70fSmrVlLLKQhCRgdSepJ6k+dYN5JMYqKwjdrw9EXi7tIYtypm3KX7k4TBHdpUcDcqYxOQD6EjmM4wbI9W4jHRcTd7O+zrcpvUdRcNzcq8bad4W2gHxJMiQoiSRB2icAwDW5LBXyk5PLIv8ACPvyU2dqJG9anDyjHgHrI3H66zpwc5qC5vHmYSlupsrnUdNDrYRO3bERy5Ry91d5fbOjc0Y0k93d4dOnD1g5+hculNzxnJF2Chbud26hMHk5/r/KKprOUbCt2FxBa8J+v2xzJ1ZO4h2lNvw9emMddWVBhvLkNoKzyH7fSo91cRt6UqsuRspU3Umoog7u2W6yp5wwdsoSJgD+Jrnbm2q3VrK6rvDxmKXBL8v1nTFlSqxpVVSprnq+v9i7PwcnCdOeBJITcqCQTyGxswPLJJ+NcwWpa1AFAFAFAVB+Edq5RasWw/5zhUTAja3GPMHctP1GgKX0a8DAAWPC5BChEeRn3fsrotl3isko1VpPDUl5PPhz5roVt3Rdd5g9Y8vXUn+EdTZt9TS9dZaUkhpZG5KCYhfoBkY5TPrVftqNR3Dm9Yv3Xya7vX1JmzJ04xSfFcfEujiTQ2b63UhxIXuTLauRSeYIVBKcx0PqDVMnhl5OCnEqbRuKLrRFu2lw2HEIBU2klSdxUoZQuCNhG4xESDyMitjSlqQ41JUW4sZ9L491C+T/ALnp4HiALrjhLY8/mpkjBwTHlmsd1LizbGvOfuxMmo8CX94T7ZqENnb+TZQdpiCREgdAQTOc03kuCDozn70hJ7RezwWCA+06VsqWEbVxvSSJ5iAoGFdBGBnnWUZZNFahuaolOy611Zm2VfWZDrKFlKrZaiAtMpUtaQTtSoQBPPnz5HMjkXxXxOjVdRauENraCWEhaVEGFJKiYI+UmVATAJ8hVrsWl2l3Huy/XxId9Pdovv0Mld4UBhu7dK0kLAI+z1npUe5t6Vem41Fp9DZSqShLMSL4ecPjQCVtpPhX0937/r9KqNiVJJzop70IvSX2+/n1RMvor2ZvST4o0uJrolwN80JgkDnPv6Y+2q/b105VlRfurDwuvz5cPEk7PpJQc+bM1zcqctFKUnb4hEcokcvTp8K317ipX2ZKdSONVjwyuH0NdOnGndKMXnT54L97BnUnSGgFAlLjoUAQSk7yYPkYIPuIrli2LEoAoAoAoChfwj9VYW5bWyQVPtblKMnwpWEwmIhRVAM9No86JZ0QEi000dwGl5mfhJnHlFd3bbOj+iVvV1+2ddOmDn6ty+37SBDXLLjCFIWkONmdp+iozn091UVejXsqUqVWO/TecPo3z7vD5lhTnTrzU4PEufei9Oyll5Oms98ZmVNjqGiZSCevUjyBA6VzU+J0dunuLIyajpzL6NjzaHEeSwD6/DlXieDbKKlxNTUdWtLJCQ640wnOxOBPUwkZOTkxzPrTDZi5RgtdBHuu0S6fQ45Z2yWrdEzdXJhPLoOW7dgAFUymQJrPdS4mh15SWYrTqys+I+Nby9QG31goBnalISCc5Prk/XWxRSIk6sp6MeODO0xxjSvYmElV8HNluAncNq1bio8hKZUBzyUkiAa9NYm6IwpL9wFkKcSqFKBkE7jJB6gkc66X/DcVv1Jc8L7/AIKvabeIrxJuusKgi9SV3qu4TMSC4ryHMD3mqa+k7uf6OHDRyfRcceL9Z1Jtuuxj20vgupIMMpQkJSIAq0o0YUYKEFhIiTnKct6XETLhJdfUE+IqWY90/wAK4GtGVzeSUNXKTx5/g6KDVKinLTCQx6nahNqUA/JSPjGf211d/aqGznST91L5a/MqLeq5XKm+b+pYX4Nmrn/erU/J8LycDB+QqTzz4I9xrhi+LyoAoAoD4TQHInaLr4vNSfuEK8G4JbVEeFPhBx7p86yi2mmnjvPGsrB5t791YCGZVHynF48+n+jXVUb65rRVK19rHGcvx9Of1KidClB79XTPCKI/VmHSopKlO7EBS4BhAmJMchKgJP0gKp9q9tCoqdWpvNJZ7n0/cm2m5KLlCONTojgNxKtOtCkhQ7hAkEHIEEe8EEEdCKpJcToKPuInqxNov3vCLD12m7eLjqkCENLKS0jAyE7Zmc5JyfQRlvaYNTpJy3mJPGVx/Kdw3pdj3YbbJW8sAbUkGPDBzBWZAGVEZ5ms46asj1H2j3IlWcSBsXTyWRDSVlKBEeFPhB95iSepms1wIk8bzwWn2T8JBlCbx1P5VYlrM7W1D5XvUD9R6Sa9MRPs2e7fumiQVIfWDHvIn9ldd/hyS7KceefsU+009+L7jLqNz3balxMfacVcX1z+moSq4zj76EKhS7WooGroLBCC4qStzJJ8ulQtj0ZKk61T3p6vw5G69mnPcjwiSdXBDFfhlmXVK6JB+sn+E/VXH7BpOVzKfRfN+mXO0J4pKPUZ1CcHka6+SUlhlMnjVHrsf1n2LVktnCHiWTu55MoPLqoJHTnXza5pdlWlT6N8eh09Ke/BS6o6frQbAoAoBC7btUUxpTuxYQp0pazEqSrCkieconlmJoDm7RNL70lSj4EnI8/Saudk7MV23Ob9lPz7s/XmQry67FbseL+Q2NoCQABAFdrCEYRUYrCRRSk5PLMOj3rbGoFNxi2u2VW7q4EoSsBO8E4BQsJVJmBOJiuM29SlG63nwaXy09eJebPmnSx0Y4dnV5/J109pVxtBLhW07IhzclMDmR4kBJGfMc4qgmuZc2tRL2WWhWonnlxAIIPIgg0PBB4rtW9JsHBYMQt9Yb3SpRBUCJySomAQkcpM+hzXtPUjVEqUPYXEQ+DeDCu/CHNsWyW1vpUQuVqG7u4AxtnYoEmChXnA2ogyjuvBddemJTHGwU1rDk/JeSgiD02hM+/cg/CrfYlw6V0o8paevXUhX9PfpN9NSDdd765DeChskn1Ixn4mKuKlV3m0FQ/ohq+9rr4PQhxh2Fu6nOXr9ycroitCgIbQ/wA7c/2/3qqg2R/M3P8A2+8iwvP4VLw+yJmr8rxaduzbX7b+3d3brboTMbtpComDE7YmDXB7ag43k888P5HQWMk6KOxaqiWFAFAUr+EteqDVmzA2rW4snMygJSBziIcM46D4gV3ojISyiOo3H3mu/wBk0Y07SG7zWX4s528m5Vnnlob1WRGNTU7IOoKeR5pPkag39mrqi4PjyfRm+3rujPeG/hrThrVmGyrudUsNiEPkqO5oKJTMRBGRJkyJ+cY+f1acqcnCS1R0cJppSifdK7Q7m1eFlqTIDiCoLeUrbgDcDG2FTiFAiQQffocOhNp3L4S8ySZ7XLLvVocS4hKT4XBC0qEDyyMz8APOBjuM2fqo5wzZV2l27iXPZG3bl1KNwQlCgTkJ5RMAkEnoKKDErmONDU7OdFebS9dXO5L90rcpBEbRJIkcwSVHB5COtbiA3l5HKh4VZ2xFSbi0WEkwFgeW6RieU1ItKkqdaMorLzou81VoqUGnwFrRtP7pMn5asq9OsV2my7D9NDfl78uPd3fkpLu47WWFwXAkatSIFAQOirPtL46EqP1K/wAzXNbKm1f148m2/KX7ss7uK/T034fQnq6UrBU15sruQhAK1q2pCUiSVHASAMkkkYrh9vNO7eOiL7Z6/wBH4nZdUxNCgCgKP/CYaVFiradoL4KoMAnuiBPIEhJgeh8qAQNGvA62DyKcEfv+Irv9l3iubdPmtGvXU527oulUa5M36siMFAZeHdTNjqLF2FBLZUG35GO7UYKjnpgj1SOfKuW2/ZPP6iPcn+X8kW2zq/8A438Bk7auP7R4G0YaZuVhP/EkpWlvcBIbIkFURKpwfMjHLlqaPZBoiPZXbhbaVlaiEBSZkJ8pEZUSJHkfKgIew4hvEXiEJCkPF/Y4wGmg0EfJjckgqUM+QnM0BclAFAV120IIYtnOYQ9B95TI/wABrOlPcmp9Gn5GM470WhdBr6anlHLBXoCgIHTUhN26J5gkfEhUVzVjFU9qVYt8cvzaZZ3DcrSD9c0ZtS11CJCPGrzGQP41Ivtt0qKcaXtS68l+fga7exnPWei+Y29iXBTl1ci+uEq7lpW5BUPzjo5RPNKecjqAOhrjqlSVSTlJ5bLuMVFYXA6LrA9CgCgNDW9HZu2VMXCA42rmD9oPQjmD0oDnHjPswvtOWt23CnrYSQtGVJQBPjSPITKgIwTit1GvUoy3qcsMwnTjNYksi8xxIIhaCFdYiP28vdXTUf8AEUN1drF57uBVz2bLPsPQ3m9aYPz494Iqxhtmzn/XjxIsrKsuR7eeZdTsLiSFdAoT6fGa2Va1pd0+ydRe10az/cxhCtRlv7r07hZu7VbSlNDxd5EQJJG7A98iuPvKFSynKjykl5Z0+mpdUZxrpT6fXB0NwvpgtrRln6CBPP5R8SjnI8ROKriSI+o9oFwi87tPdgd93RYWhRUlIIHelYIBJzgYA8+dAWYaAKASe2C0K9OKgQO6dQs+oMtx9bgPwoBJtHCptCjzKUnHqJr6VbVHUowm+Lin5o5erHdnKK5NmWt5gFAKvEyCHZGNyenWuM2/GULneWmUXez2pUsdGXR2ZdkduGWrq8/LrdRuDRCS2ELSCJBEqWBmQQBMQYk0JYFwIQAAAAABAAwAPKgPVAFAFAFAFAUF+EhYNNuWa0NoQpaXt5SkAqgoImOeVK+s0BWIsXVs7jtQhKJAAyqMz7zV6rK5rWm+8RhGOcf7sa58X6RA7elCturLbflyN3TNLbdt0FQhRnxDB+Uf3VYWGzLe5soOaw9dVx4sjXF1UpV3uvTp8CS4G0oq1ZtMlaWfyniVmABt98KUkx1g1QbSpOlcSpuTeMYzrpjP3LC1mp0lLGMl51BJBEald2bD7S3i0h9wlDaiBuOM56DATJ8wKAl6AKAQe13WW02ptR4nnik7RzShKt2446lIAGOZPSvYxcniKyzxtLViToqiWG58vsJH2V9A2VJys6bfT6aHO3aSrSwbL7e5JHKR0JH2VLrU+0g49fXI0wluyTF+1QiCHXnUKSopPjwSPLH7K5i3hS3WritOMotp+1o8dNP3LWo55TpwTTSfDr11NbVGGynch4rjnvJPuAx6HFRdoUKEob9Kq5Y47zz4Y08Tdb1KiluzhjPT+50Z2G6uH9KbTjcwpTRgEcvEOuTtUM1SE4sGgCgCgCgCgCgKH/CXdSXLJO4bgl4lMiQCWwCRzAJSoA9dp8qAr5nTXFpSFuFLe0DakieXnA+yuzpbOr1acY1KjUMJbq4+eF9O7vKSVzThJuMcyzxf4yStuwlCQlIgDlVzQowo01TgsJEKc5Tk5S4kbouvPWd6682negEB1JjKSYgHmD5R8cVw20KVSpc1ZRWcPX46IvbacY0oJ80XpY3zbzaXW1AoUJmeXnPkQQQfIg1WtNPDJZRfGF49f3TjyElTIJQ0CoEAAbdwyOagVY84zFTbfZ9zWjvwhla+uK4eWSPUuaUHuylhjjwDxopCk2d6YVgNOk8xyCVH7Cfca03NtUt57lRYZspVY1I70Rr4v4tZsWyVFK3iPA0CJPqRzSnHP6qjmwpj8tc3a3X1EOrT3kiBHJIERgAYjyirvZ2zpu43ajcXu7y68ca5T8iBc3MezzHVZwbnDjktFPVKiP31ebDnm3cH/TJogX8cVE+qJWrohGNTKSZKQTykgVqlRpylvOKb8DJTklhMwPaa0qZQmT1Ag1Gq7Otqqe9BZfPmbYXNWOMSJDsN4iNpqPcqO1u5/JqCoELElByRBklMf1oivn0ouLafI6NPKyjpusT0KAKAKAKAKA5i7ddUTcasUJEdy2hknzIKlk+mXI+E9ayhHekkeN4WTGhMADyEV9NhHdil0OWby8n2sjwgdP8A+LeHmDjociuascPadZPv05cVxLOv/KwfgbV1YrQh3uXXG0rSd7aT4VcjEesfu5YrK/2HTalVptrRvd4693T5i3v5LEJeZk4f/wCHR/1f4jU7Yv8AJQ+P/wBMj338eXw+iMuo2CXUwcHoRE9f2ZrffWMLuG7LR9fXI10LiVGWUYbLSEoUVqJcWSTuV5nr7/Wo1jsajbS32959/LwRtr3s6qxwR53AXnvagf8AdP2CvN5LamHzp/fP2PcN2n/t9jBoY2vPo5QqQD5Sc/VGfdUbZC7O5r0+Gui7svXyxr4Gy8e9Spy7vx+5NV0JXBQBQC7rrZZdbfaJSvdu3DopMFJHkZz8K4/b9pGnONWK97OemdPrqXOzqzlFwfLgdVcIa17ZZsXO0pLiAVApKfFyMT82QYMnEZrniyJigCgCgCgCgKG7W+zK7VdLvbNKn0uStxA270KSJwPngxgCVTiDWUJOMlJcUeNJrDK4sNfM7XhGflARHvFdPY7fbe7cea+/7FVX2fpml5fgnmlhQBBkHka6WnONSKlF5TKuUXF4Yv6I6TcuzEndn3EVzGyajltCrni86+DLW8ilbwx3fQl9UuNjSlAEmIECcnE+6r3aFw6FvKaWvBeLIFtT7SokzX4ddSWUpBG4TI6jxE1E2JVg7SME9VnK6as238ZKs21o8fREnVwQwoCIvSE3TJjKgQf9fGqO7ahtGjJLVpr15k+jmVtNdD66A3dBRgBxJBJnmI+HQUqJW+0o1HoprHx0/CPIt1LVx5xefXzJarwgnh11KRKiAB1OK11KsKcd6bwjKMZSeIrJGXWvtJHhlZ9MD66qLjbttTXse0/XMmU7CrJ+1ofeGeEr7VXgEoUlvO51SSG0YBiepynAkwZ5Zrkrq7q3M9+o/hyXgXFKjClHETp/hXQUWNq1bIUtaWxG5ZkknJPoJ5AcqjG0lqAKAKAKAKAKArnti4IYurN65SEtvsIU7vCRK0oSpRQo8zImD5xQHO2hhwqIbXtIBMGYPT3eVW+yFcSm1RnhpZw+D+3Qh3jpqKc45XXobWm2zjVynfH5QKmPcT8MgVNsbe4tr+Ha/wBal9G/rg0XFSnVt3u/04/Ay11pTkTqmnJCVOt+BxPikT5ZxyzVJtDZ9OEJXFH2ZrXP104ak62uZNqnPWL0N3TlqU0hSyCSJkeuasLGdSdvCdR5bWfPUj3EYxqNR4I2almkjdTH5Vj+2fsqpv0v1FB/8n9CXb/w6ngbV/ZpdTtV8COYqXeWdO6p9nPz6GmjWlSlvRIs6S/AT3+By5//ALVQ9lXriodvovH+5NV3QznsyK1SxUHktpK3VqCQOZUokwABzPkBVFtW3dCsoOTlotX8SfaVO0hvYxqdLcPdk2mW3dqLPfOoAlbhUQpX0tk7BnkIx686rSUPKEAAAAAAQAMADyoD1QBQBQBQBQBQBQGvf26XGnG1JCkrQpJSeRBBBB9CDFAcbaelbNyEKEKSsoUPIztIwcwfsqw2XVlTu4OPN4+D09d5Hu4qVGWen0J2/UBcMT/XH1iPtrqbySjf27f/AC+awVNFN29THcSlXBCNbU/zLn9hX2VDv/5Wp/1f0N1v/Fj4o1uHVSwn0KgfrJ/fUXYkk7OKXLP1b+5uv1iu/h9CSq2IZFay5tWwefj/AICqXatTcq0Jf8ibaR3oVF3ErV0QgoDBwPp3tmtMIk7W3AsxAMN+LyM+IfVXA7Xrdrdz7tPL98nQ2cNyiu/XzOp6rCUFAFAFAFAFAFAFAFAFAcj9pLNu1qtwLZW9oObiQd3jMKWkHrCyofCs6ct2ak+TPJLKaNC91NK3GV7VJSkkyRzyOXnyq/u9pQrV6NbdainxfPVcOuMFdRtZQpzhlNsk/wCX2fNX/aatv89s+r8iH/l9boat3rra0LQAoSlQBjnUO525b1aVSmk9U0n1N1KwqQnGT6ow6HqiG0bFBXMmQJHStGyNp0qFHs5p8W84ybLy1nUnvRaJRvWmCJ3x7wauIbYs5LO/jxyQpWVZP3SO4kukkNlC0khRPhIMcqqtu3VOcabpTTafJp4Jez6UouSmsaGwvXCfzTSnMZMHB+ANSpbalLS3puenHXR+TNSsUv4klE+OJvFRlCQSPk/N+v8AiaxqR2tPGqinjhy8/wAs9i7OPJvHzMvBd8u11W2W04laluoSo8wQ4oJUDB9Sfqrm76kqdZpTU86trq+PzLS3nvQ93Hcda1DNwUAUAUAUAUAUAE0Ag8Y9rFjZBSELFy+JGxoggKHRSuQzgxJGcYigKZ1Pth1V6QHksgmQGkAR6AmTHvJoBEuHlLUpazuUolSiepJkn66A8oWQQRzFZQk4SUlxR40msM3G9VcA+afelJ/dU6G07iKxo/FL8EeVpTfXzZto1zwwptCjGYATnz6z9QqdHbSUMTppvHTH5z5I0Ox9rKk18/x9zU0/VFsghISQfpA/uIqDZbTq2kXGCTT6/wB0b69rCs05cjLcX7SzKmYJ6pXHxiImt1a+ta8t6dHDfNSx8sYMIW9WmsRn5r9zJdPW3clKEkLxBIk9Cc+6ttxWsP0rhSj7emr48uZjThcdqpTemvrBjc1lYSEtgNpA5DJ981rntiqoKnQW5FdNfmZRsoOTlUe8z7Z2b91v2q3qTB2lQBPSQDjHX3jzqvrXNat/Ek2SIUoQ91YMej3vs1y06UJc7l1KthUYJSZ+Uk+YwRI94xWg2HX/AA1rjV7bN3LJ8DgmDEpPIpMHBBxQEpQBQERd8U2LSyhy8tW1p+UlbzaVDrkFUigMX+2em/p9n/5DX3qAP9s9N/T7P/yGvvUAf7Z6b+n2f/kNfeoCt+2TtMaSwbOzW0+X21Bx1twLShBO3aNsgqUNwInAjBkUBQFAFAFAFAFAFAFAFAFAFAFAFAX3+DfrSlNXNqtSYbKXGkz4oVuC4E5SCE8hgrycigLooAoCntM7A7UJPtFy+tW47S1sQNnSQpCiVeZmM+kkDc/ELpv/APa8/wC9r/6aAjXPwf2JO28dAkwC2kkDoCdwkx1ge4UB5/m/Nfprn6pP3qAP5vzX6a5+qT96gD+b81+mufqk/eoA/m/Nfprn6pP3qAP5vzX6a5+qT96gIHVuwa8Sr/d32XUZyvcggdOhBNAaP4jdT+lbfrFfcoA/Ebqf0rb9Yr7lAH4jdT+lbfrFfcoA/Ebqf0rb9Yr7lAH4jdT+lbfrFfcoA/Ebqf0rb9Yr7lAH4jdT+lbfrFfcoDy52H6oATNuYBMBwyfTKI+ugHLsV7Pbi1dN2+sJBStvukGTIWAdx5EBSDgHmAZigLloA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775" y="3010864"/>
            <a:ext cx="127144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8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3" y="4796966"/>
            <a:ext cx="1301750" cy="14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56492" y="221625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5" name="Conector recto 5"/>
          <p:cNvCxnSpPr/>
          <p:nvPr/>
        </p:nvCxnSpPr>
        <p:spPr>
          <a:xfrm>
            <a:off x="556491" y="1418313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10 Rectángulo"/>
          <p:cNvSpPr/>
          <p:nvPr/>
        </p:nvSpPr>
        <p:spPr>
          <a:xfrm>
            <a:off x="457200" y="1864528"/>
            <a:ext cx="43194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Heteroevaluación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: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 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pic>
        <p:nvPicPr>
          <p:cNvPr id="8" name="Imagen 7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2" y="3740169"/>
            <a:ext cx="4369602" cy="19317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183466" y="1864528"/>
            <a:ext cx="3294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Se evalúa una actividad, objeto, producto</a:t>
            </a:r>
            <a:endParaRPr lang="es-MX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61329" y="3068017"/>
            <a:ext cx="2909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Se integra a partir de distintos sujetos evaluadores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217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2726" y="2001982"/>
            <a:ext cx="3477491" cy="6580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CL" sz="3600" b="1" dirty="0" err="1">
                <a:ea typeface="Times New Roman"/>
                <a:cs typeface="Times New Roman"/>
              </a:rPr>
              <a:t>Coevaluación</a:t>
            </a:r>
            <a:r>
              <a:rPr lang="es-CL" sz="3600" b="1" dirty="0">
                <a:ea typeface="Times New Roman"/>
                <a:cs typeface="Times New Roman"/>
              </a:rPr>
              <a:t>:</a:t>
            </a:r>
            <a:r>
              <a:rPr lang="es-CL" sz="3600" dirty="0">
                <a:ea typeface="Times New Roman"/>
                <a:cs typeface="Times New Roman"/>
              </a:rPr>
              <a:t> </a:t>
            </a:r>
            <a:endParaRPr lang="es-MX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6492" y="221625"/>
            <a:ext cx="772583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Evaluación interna</a:t>
            </a:r>
            <a:endParaRPr lang="es-ES" sz="4200" dirty="0"/>
          </a:p>
        </p:txBody>
      </p:sp>
      <p:cxnSp>
        <p:nvCxnSpPr>
          <p:cNvPr id="5" name="Conector recto 5"/>
          <p:cNvCxnSpPr/>
          <p:nvPr/>
        </p:nvCxnSpPr>
        <p:spPr>
          <a:xfrm>
            <a:off x="556491" y="1418313"/>
            <a:ext cx="772583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09" y="2660073"/>
            <a:ext cx="4031865" cy="28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91490" y="3491345"/>
            <a:ext cx="2978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Evaluación mutua de una actividad o trabajo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166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420</Words>
  <Application>Microsoft Office PowerPoint</Application>
  <PresentationFormat>Presentación en pantalla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ninguna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carmona</dc:creator>
  <cp:lastModifiedBy>LiliAnA vAzkez</cp:lastModifiedBy>
  <cp:revision>48</cp:revision>
  <dcterms:created xsi:type="dcterms:W3CDTF">2013-09-18T22:49:55Z</dcterms:created>
  <dcterms:modified xsi:type="dcterms:W3CDTF">2013-10-12T03:07:20Z</dcterms:modified>
</cp:coreProperties>
</file>